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67"/>
  </p:notesMasterIdLst>
  <p:sldIdLst>
    <p:sldId id="256" r:id="rId2"/>
    <p:sldId id="327" r:id="rId3"/>
    <p:sldId id="258" r:id="rId4"/>
    <p:sldId id="259" r:id="rId5"/>
    <p:sldId id="261" r:id="rId6"/>
    <p:sldId id="323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82" r:id="rId22"/>
    <p:sldId id="281" r:id="rId23"/>
    <p:sldId id="320" r:id="rId24"/>
    <p:sldId id="275" r:id="rId25"/>
    <p:sldId id="278" r:id="rId26"/>
    <p:sldId id="290" r:id="rId27"/>
    <p:sldId id="29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7" r:id="rId37"/>
    <p:sldId id="294" r:id="rId38"/>
    <p:sldId id="296" r:id="rId39"/>
    <p:sldId id="293" r:id="rId40"/>
    <p:sldId id="298" r:id="rId41"/>
    <p:sldId id="299" r:id="rId42"/>
    <p:sldId id="300" r:id="rId43"/>
    <p:sldId id="301" r:id="rId44"/>
    <p:sldId id="324" r:id="rId45"/>
    <p:sldId id="325" r:id="rId46"/>
    <p:sldId id="328" r:id="rId47"/>
    <p:sldId id="304" r:id="rId48"/>
    <p:sldId id="302" r:id="rId49"/>
    <p:sldId id="303" r:id="rId50"/>
    <p:sldId id="306" r:id="rId51"/>
    <p:sldId id="308" r:id="rId52"/>
    <p:sldId id="305" r:id="rId53"/>
    <p:sldId id="321" r:id="rId54"/>
    <p:sldId id="322" r:id="rId55"/>
    <p:sldId id="307" r:id="rId56"/>
    <p:sldId id="315" r:id="rId57"/>
    <p:sldId id="316" r:id="rId58"/>
    <p:sldId id="309" r:id="rId59"/>
    <p:sldId id="310" r:id="rId60"/>
    <p:sldId id="311" r:id="rId61"/>
    <p:sldId id="312" r:id="rId62"/>
    <p:sldId id="313" r:id="rId63"/>
    <p:sldId id="317" r:id="rId64"/>
    <p:sldId id="318" r:id="rId65"/>
    <p:sldId id="319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003300"/>
    <a:srgbClr val="FF00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78B717-0574-5443-87B1-907F25B5597A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364778-8A72-2D4E-965D-04DBD3952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6EF5D8-38DB-F54E-BC48-C892A43C634A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5A176D-CC2A-B54D-A1D8-D7D4F306E24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EA5B23-EB85-6A40-9D69-D81CACF908A9}" type="slidenum">
              <a:rPr lang="en-US" sz="1200"/>
              <a:pPr eaLnBrk="1" hangingPunct="1"/>
              <a:t>64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Before pericardiocentesis.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E9751C-64CD-1342-9F9B-139E8CD3F658}" type="slidenum">
              <a:rPr lang="en-US" sz="1200"/>
              <a:pPr eaLnBrk="1" hangingPunct="1"/>
              <a:t>65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After…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0AF1-3D2F-9A4A-B6F6-7B60E12F1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4BEA-AA4B-964D-B857-FF9788D63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ED6E-3DDC-3644-88C6-EEBA6C9D8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02B2-769C-5F42-A534-A4174993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40CDA-DDF9-3B48-BBAF-661DBC9BC592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8B87-ADB8-334F-9832-4B00306D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BE3-173B-7446-A3D2-B859D9A4D1B6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0D96-08EE-7442-84B4-FE59BC56C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A348-0755-DF4D-970B-3698288F6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8F55-18A0-9941-B0B6-D767CF58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11C7-DCDA-464E-B379-42A7CFE9B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49F9-1746-E34D-AF2E-2BFDF5E6C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72DD7-ED28-C345-B4FA-899F73FDE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77EE-924C-0143-A0AF-CDA00ADA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28FA-A1DE-744F-A744-1986C7901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8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7C10-30F1-084D-935D-B2D1EA536D9F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0ED3-7870-7F44-AAF9-F57D928FF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6A25-0618-F845-928C-789AAF470ADC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48AA-E382-A143-A51D-0A21FF36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BE54-C482-174B-BD36-A99A4D1B0F38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6790-40F6-E742-994C-BB7B10827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2CAB-4299-DC45-BC4E-8543510F1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7C80B1-AD4C-F448-AC7C-CD4EB08A3B63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76F64D-A8F0-344F-BE34-D28B0CED1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charset="0"/>
        <a:buChar char=""/>
        <a:defRPr sz="2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C:\wORLD%20CONGRESS%20ECHO\INLETVSD2.avi" TargetMode="External"/><Relationship Id="rId7" Type="http://schemas.openxmlformats.org/officeDocument/2006/relationships/image" Target="../media/image17.png"/><Relationship Id="rId2" Type="http://schemas.openxmlformats.org/officeDocument/2006/relationships/video" Target="file:///C:\wORLD%20CONGRESS%20ECHO\INLETVSD.avi" TargetMode="External"/><Relationship Id="rId1" Type="http://schemas.microsoft.com/office/2007/relationships/media" Target="file:///C:\wORLD%20CONGRESS%20ECHO\INLETVSD.avi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0.xml"/><Relationship Id="rId4" Type="http://schemas.openxmlformats.org/officeDocument/2006/relationships/video" Target="file:///C:\wORLD%20CONGRESS%20ECHO\INLETVSD2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file:///C:\wORLD%20CONGRESS%20ECHO\inletvsd3.avi" TargetMode="External"/><Relationship Id="rId1" Type="http://schemas.microsoft.com/office/2007/relationships/media" Target="file:///C:\wORLD%20CONGRESS%20ECHO\inletvsd3.avi" TargetMode="Externa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file:///F:\TOSHIBA%20BACKUP\wORLD%20CONGRESS%20ECHO\LA%20LV%20flow.avi" TargetMode="External"/><Relationship Id="rId1" Type="http://schemas.microsoft.com/office/2007/relationships/media" Target="file:///F:\TOSHIBA%20BACKUP\wORLD%20CONGRESS%20ECHO\LA%20LV%20flow.avi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file:///F:\TOSHIBA%20BACKUP\wORLD%20CONGRESS%20ECHO\pda%20flow.avi" TargetMode="External"/><Relationship Id="rId7" Type="http://schemas.openxmlformats.org/officeDocument/2006/relationships/image" Target="../media/image26.png"/><Relationship Id="rId2" Type="http://schemas.openxmlformats.org/officeDocument/2006/relationships/video" Target="file:///F:\TOSHIBA%20BACKUP\wORLD%20CONGRESS%20ECHO\VSD%20flow.avi" TargetMode="External"/><Relationship Id="rId1" Type="http://schemas.microsoft.com/office/2007/relationships/media" Target="file:///F:\TOSHIBA%20BACKUP\wORLD%20CONGRESS%20ECHO\VSD%20flow.avi" TargetMode="Externa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0.xml"/><Relationship Id="rId4" Type="http://schemas.openxmlformats.org/officeDocument/2006/relationships/video" Target="file:///F:\TOSHIBA%20BACKUP\wORLD%20CONGRESS%20ECHO\pda%20flow.av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492375"/>
            <a:ext cx="676275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Interpreting Hemodynamic 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Data. Pressures Flow 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and Resistance Estimations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967163"/>
            <a:ext cx="676275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S.RADHAKRISHNAN</a:t>
            </a:r>
          </a:p>
          <a:p>
            <a:pPr eaLnBrk="1" hangingPunct="1"/>
            <a:r>
              <a:rPr lang="en-US">
                <a:latin typeface="Arial" charset="0"/>
              </a:rPr>
              <a:t>FORTIS ESCORTS HEART INSTITUTE AND RESEARCH CENTRE, NEW 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762000"/>
            <a:ext cx="3429000" cy="4000500"/>
            <a:chOff x="2976" y="480"/>
            <a:chExt cx="2160" cy="2520"/>
          </a:xfrm>
        </p:grpSpPr>
        <p:pic>
          <p:nvPicPr>
            <p:cNvPr id="28683" name="INLETVSD2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480"/>
              <a:ext cx="2160" cy="25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84" name="Text Box 4"/>
            <p:cNvSpPr txBox="1">
              <a:spLocks noChangeArrowheads="1"/>
            </p:cNvSpPr>
            <p:nvPr/>
          </p:nvSpPr>
          <p:spPr bwMode="auto">
            <a:xfrm>
              <a:off x="4310" y="1847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28685" name="Text Box 5"/>
            <p:cNvSpPr txBox="1">
              <a:spLocks noChangeArrowheads="1"/>
            </p:cNvSpPr>
            <p:nvPr/>
          </p:nvSpPr>
          <p:spPr bwMode="auto">
            <a:xfrm>
              <a:off x="4118" y="1063"/>
              <a:ext cx="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bg1"/>
                  </a:solidFill>
                </a:rPr>
                <a:t>RV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5800" y="838200"/>
            <a:ext cx="3581400" cy="3886200"/>
            <a:chOff x="432" y="624"/>
            <a:chExt cx="2088" cy="2304"/>
          </a:xfrm>
        </p:grpSpPr>
        <p:pic>
          <p:nvPicPr>
            <p:cNvPr id="28676" name="INLETVSD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624"/>
              <a:ext cx="2088" cy="2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7" name="Text Box 8"/>
            <p:cNvSpPr txBox="1">
              <a:spLocks noChangeArrowheads="1"/>
            </p:cNvSpPr>
            <p:nvPr/>
          </p:nvSpPr>
          <p:spPr bwMode="auto">
            <a:xfrm>
              <a:off x="1382" y="1077"/>
              <a:ext cx="22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chemeClr val="bg1"/>
                  </a:solidFill>
                </a:rPr>
                <a:t>LA</a:t>
              </a:r>
            </a:p>
          </p:txBody>
        </p:sp>
        <p:sp>
          <p:nvSpPr>
            <p:cNvPr id="28678" name="Text Box 9"/>
            <p:cNvSpPr txBox="1">
              <a:spLocks noChangeArrowheads="1"/>
            </p:cNvSpPr>
            <p:nvPr/>
          </p:nvSpPr>
          <p:spPr bwMode="auto">
            <a:xfrm>
              <a:off x="1430" y="2133"/>
              <a:ext cx="21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28679" name="Text Box 10"/>
            <p:cNvSpPr txBox="1">
              <a:spLocks noChangeArrowheads="1"/>
            </p:cNvSpPr>
            <p:nvPr/>
          </p:nvSpPr>
          <p:spPr bwMode="auto">
            <a:xfrm>
              <a:off x="710" y="1077"/>
              <a:ext cx="23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8680" name="Text Box 11"/>
            <p:cNvSpPr txBox="1">
              <a:spLocks noChangeArrowheads="1"/>
            </p:cNvSpPr>
            <p:nvPr/>
          </p:nvSpPr>
          <p:spPr bwMode="auto">
            <a:xfrm>
              <a:off x="710" y="1941"/>
              <a:ext cx="23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chemeClr val="bg1"/>
                  </a:solidFill>
                </a:rPr>
                <a:t>RV</a:t>
              </a:r>
            </a:p>
          </p:txBody>
        </p:sp>
        <p:sp>
          <p:nvSpPr>
            <p:cNvPr id="28681" name="Line 12"/>
            <p:cNvSpPr>
              <a:spLocks noChangeShapeType="1"/>
            </p:cNvSpPr>
            <p:nvPr/>
          </p:nvSpPr>
          <p:spPr bwMode="auto">
            <a:xfrm flipH="1" flipV="1">
              <a:off x="1296" y="148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3"/>
            <p:cNvSpPr>
              <a:spLocks noChangeShapeType="1"/>
            </p:cNvSpPr>
            <p:nvPr/>
          </p:nvSpPr>
          <p:spPr bwMode="auto">
            <a:xfrm flipH="1" flipV="1">
              <a:off x="1248" y="177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28600" y="54102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Clearly Operable:  Cath not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rot="10800000">
            <a:off x="457200" y="2057400"/>
            <a:ext cx="8382000" cy="4495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cs typeface="Times New Roman" charset="0"/>
              </a:rPr>
              <a:t/>
            </a:r>
            <a:br>
              <a:rPr lang="en-US">
                <a:latin typeface="Times New Roman" charset="0"/>
                <a:cs typeface="Times New Roman" charset="0"/>
              </a:rPr>
            </a:br>
            <a:r>
              <a:rPr lang="en-US" sz="3600" b="1">
                <a:latin typeface="Times New Roman" charset="0"/>
                <a:cs typeface="Times New Roman" charset="0"/>
              </a:rPr>
              <a:t>When Do We Need to Catheterize Patients With VSD, PDA?</a:t>
            </a:r>
            <a:r>
              <a:rPr lang="en-US" b="1">
                <a:latin typeface="Times New Roman" charset="0"/>
              </a:rPr>
              <a:t> </a:t>
            </a:r>
            <a:br>
              <a:rPr lang="en-US" b="1">
                <a:latin typeface="Times New Roman" charset="0"/>
              </a:rPr>
            </a:br>
            <a:endParaRPr lang="en-US" b="1">
              <a:latin typeface="Times New Roman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2073275"/>
            <a:ext cx="2133600" cy="14652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</a:rPr>
              <a:t>Clear clinical /noninvasive evidence of a large left – right shunt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Operable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5241925"/>
            <a:ext cx="281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CCFF"/>
                </a:solidFill>
              </a:rPr>
              <a:t>Clear evidence of shunt reversal resulting from high PVR.</a:t>
            </a:r>
            <a:r>
              <a:rPr lang="en-US" sz="2000">
                <a:solidFill>
                  <a:srgbClr val="33CCFF"/>
                </a:solidFill>
              </a:rPr>
              <a:t> 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00400" y="2057400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Failure to thrive, </a:t>
            </a:r>
            <a:r>
              <a:rPr lang="en-US" sz="1600">
                <a:solidFill>
                  <a:schemeClr val="bg1"/>
                </a:solidFill>
                <a:sym typeface="Symbol" charset="0"/>
              </a:rPr>
              <a:t></a:t>
            </a:r>
            <a:r>
              <a:rPr lang="en-US" sz="1600">
                <a:solidFill>
                  <a:schemeClr val="bg1"/>
                </a:solidFill>
              </a:rPr>
              <a:t> precordial activity, mid diastolic murmur at apex,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enlargement, </a:t>
            </a:r>
            <a:r>
              <a:rPr lang="en-US" sz="1600">
                <a:solidFill>
                  <a:schemeClr val="bg1"/>
                </a:solidFill>
                <a:sym typeface="Symbol" charset="0"/>
              </a:rPr>
              <a:t>pulmonary blood flow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  <a:sym typeface="Symbol" charset="0"/>
              </a:rPr>
              <a:t> Q in lateral leads on ECG, good LV forces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  <a:sym typeface="Symbol" charset="0"/>
              </a:rPr>
              <a:t> LA/LV enlargement, exclusively L-R flows across the defect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64611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Inoperable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76600" y="4876800"/>
            <a:ext cx="5638800" cy="1938338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/>
              <a:t> Cyanosis, desaturation at rest (&lt;93%) or on walking, quiet precordium, no MDM </a:t>
            </a:r>
            <a:endParaRPr lang="en-US" sz="1600">
              <a:sym typeface="Symbo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ym typeface="Symbol" charset="0"/>
              </a:rPr>
              <a:t> Normal heart size, peripheral pruning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ym typeface="Symbol" charset="0"/>
              </a:rPr>
              <a:t> No Q in lateral leads, predominant RV forces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>
                <a:sym typeface="Symbol" charset="0"/>
              </a:rPr>
              <a:t> No LA LV enlargement, significant R-L flows across the defect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" y="4175125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Borderline clinical non-invasive data: uncertain 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animBg="1" autoUpdateAnimBg="0"/>
      <p:bldP spid="13317" grpId="0" autoUpdateAnimBg="0"/>
      <p:bldP spid="13318" grpId="0" autoUpdateAnimBg="0"/>
      <p:bldP spid="13319" grpId="0" build="p" autoUpdateAnimBg="0"/>
      <p:bldP spid="13320" grpId="0" autoUpdateAnimBg="0"/>
      <p:bldP spid="13321" grpId="0" build="p" autoUpdateAnimBg="0"/>
      <p:bldP spid="133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8441" r="12189" b="13058"/>
          <a:stretch>
            <a:fillRect/>
          </a:stretch>
        </p:blipFill>
        <p:spPr bwMode="auto">
          <a:xfrm>
            <a:off x="0" y="381000"/>
            <a:ext cx="37338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vsdei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1600200" y="3810000"/>
            <a:ext cx="5867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lubb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8629"/>
          <a:stretch>
            <a:fillRect/>
          </a:stretch>
        </p:blipFill>
        <p:spPr bwMode="auto">
          <a:xfrm>
            <a:off x="3962400" y="457200"/>
            <a:ext cx="500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67600" y="4114800"/>
            <a:ext cx="1676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26 year old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Blue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charset="0"/>
              </a:rPr>
              <a:t>Single loud S2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4953000"/>
            <a:ext cx="89154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Clearly Inoperable:  Cath not required? Sometimes performed before </a:t>
            </a:r>
            <a:r>
              <a:rPr lang="ja-JP" altLang="en-US">
                <a:solidFill>
                  <a:schemeClr val="bg1"/>
                </a:solidFill>
              </a:rPr>
              <a:t>“</a:t>
            </a:r>
            <a:r>
              <a:rPr lang="en-US" altLang="ja-JP">
                <a:solidFill>
                  <a:schemeClr val="bg1"/>
                </a:solidFill>
              </a:rPr>
              <a:t>labeling as inoperable</a:t>
            </a:r>
            <a:r>
              <a:rPr lang="ja-JP" altLang="en-US">
                <a:solidFill>
                  <a:schemeClr val="bg1"/>
                </a:solidFill>
              </a:rPr>
              <a:t>”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1295400" y="990600"/>
            <a:ext cx="6286500" cy="3657600"/>
            <a:chOff x="1128" y="1008"/>
            <a:chExt cx="3960" cy="2304"/>
          </a:xfrm>
        </p:grpSpPr>
        <p:pic>
          <p:nvPicPr>
            <p:cNvPr id="31747" name="inletvsd3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1008"/>
              <a:ext cx="396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5"/>
            <p:cNvSpPr txBox="1">
              <a:spLocks noChangeArrowheads="1"/>
            </p:cNvSpPr>
            <p:nvPr/>
          </p:nvSpPr>
          <p:spPr bwMode="auto">
            <a:xfrm>
              <a:off x="1562" y="2294"/>
              <a:ext cx="2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</a:rPr>
                <a:t>RV</a:t>
              </a:r>
            </a:p>
          </p:txBody>
        </p:sp>
        <p:sp>
          <p:nvSpPr>
            <p:cNvPr id="31749" name="Text Box 6"/>
            <p:cNvSpPr txBox="1">
              <a:spLocks noChangeArrowheads="1"/>
            </p:cNvSpPr>
            <p:nvPr/>
          </p:nvSpPr>
          <p:spPr bwMode="auto">
            <a:xfrm>
              <a:off x="2282" y="2486"/>
              <a:ext cx="2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1706" y="1430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2282" y="1334"/>
              <a:ext cx="2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</a:rPr>
                <a:t>LA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1" r="26468" b="19354"/>
          <a:stretch>
            <a:fillRect/>
          </a:stretch>
        </p:blipFill>
        <p:spPr bwMode="auto">
          <a:xfrm>
            <a:off x="4648200" y="10668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373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14-year-old boy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19.7 Kg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Pink (95%)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Closely split S2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Loud P2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No apical MDM,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ECG RVH, no Q in lat 	leads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8750" r="28787" b="8333"/>
          <a:stretch>
            <a:fillRect/>
          </a:stretch>
        </p:blipFill>
        <p:spPr bwMode="auto">
          <a:xfrm>
            <a:off x="381000" y="685800"/>
            <a:ext cx="4251325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LA LV flow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r="24751"/>
          <a:stretch>
            <a:fillRect/>
          </a:stretch>
        </p:blipFill>
        <p:spPr bwMode="auto">
          <a:xfrm>
            <a:off x="4657725" y="609600"/>
            <a:ext cx="372745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651125" y="1687513"/>
            <a:ext cx="52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LA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422525" y="420211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LV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431925" y="1763713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RA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898525" y="2754313"/>
            <a:ext cx="538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RV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VSD flow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r="22278" b="16492"/>
          <a:stretch>
            <a:fillRect/>
          </a:stretch>
        </p:blipFill>
        <p:spPr bwMode="auto">
          <a:xfrm>
            <a:off x="990600" y="685800"/>
            <a:ext cx="3810000" cy="3805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da flow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1150" r="28712" b="21951"/>
          <a:stretch>
            <a:fillRect/>
          </a:stretch>
        </p:blipFill>
        <p:spPr bwMode="auto">
          <a:xfrm>
            <a:off x="5029200" y="685800"/>
            <a:ext cx="3276600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2422525" y="19161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RV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574925" y="2754313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Ao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108325" y="3440113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413125" y="2297113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LV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775325" y="1938338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Ao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6461125" y="1557338"/>
            <a:ext cx="395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6918325" y="2624138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PDA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8600" y="5105400"/>
            <a:ext cx="891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Operability Uncertain :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Cardiac cath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</p:childTnLst>
        </p:cTn>
      </p:par>
    </p:tnLst>
    <p:bldLst>
      <p:bldP spid="194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Questions: Before, During and After Catheterization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133600"/>
            <a:ext cx="72390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ü"/>
            </a:pPr>
            <a:r>
              <a:rPr lang="en-US" sz="2400" b="1">
                <a:latin typeface="Arial" charset="0"/>
              </a:rPr>
              <a:t>Why are we catheterizing this patient with congenital heart disease?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u="sng">
                <a:latin typeface="Arial" charset="0"/>
              </a:rPr>
              <a:t>What specific information is being sought?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Arial" charset="0"/>
              </a:rPr>
              <a:t>What factors can influence interpretation of the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000" b="1" u="sng">
                <a:solidFill>
                  <a:srgbClr val="FFFF00"/>
                </a:solidFill>
                <a:latin typeface="Arial" charset="0"/>
              </a:rPr>
              <a:t>What Specific Information is being sought?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05000"/>
            <a:ext cx="62484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>
                <a:latin typeface="Arial" charset="0"/>
              </a:rPr>
              <a:t>How much is the shunt?</a:t>
            </a:r>
          </a:p>
          <a:p>
            <a:pPr lvl="1" eaLnBrk="1" hangingPunct="1">
              <a:lnSpc>
                <a:spcPct val="150000"/>
              </a:lnSpc>
              <a:buFont typeface="Wingdings 2" charset="0"/>
              <a:buNone/>
            </a:pPr>
            <a:r>
              <a:rPr lang="en-US" b="1">
                <a:latin typeface="Arial" charset="0"/>
              </a:rPr>
              <a:t>	- Ratio of pulmonary to systemic blood flow (Qp: Qs ratio)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latin typeface="Arial" charset="0"/>
              </a:rPr>
              <a:t>PVR / PVRI; </a:t>
            </a:r>
            <a:r>
              <a:rPr lang="en-US" sz="2800" b="1">
                <a:latin typeface="Arial" charset="0"/>
              </a:rPr>
              <a:t>PVR/SVR ratio?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latin typeface="Arial" charset="0"/>
              </a:rPr>
              <a:t>Ventricular end diastolic pressure           (for Single Ventricle physiology)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800">
                <a:solidFill>
                  <a:srgbClr val="FFFF00"/>
                </a:solidFill>
                <a:latin typeface="Arial" charset="0"/>
              </a:rPr>
              <a:t>Flow Calculations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Applying Fick</a:t>
            </a:r>
            <a:r>
              <a:rPr lang="ja-JP" altLang="en-US">
                <a:latin typeface="Arial" charset="0"/>
                <a:ea typeface="ＭＳ ゴシック" charset="0"/>
                <a:cs typeface="ＭＳ ゴシック" charset="0"/>
              </a:rPr>
              <a:t>’</a:t>
            </a:r>
            <a:r>
              <a:rPr lang="en-US" altLang="ja-JP">
                <a:latin typeface="Arial" charset="0"/>
              </a:rPr>
              <a:t>s Principle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5165725"/>
            <a:ext cx="5181600" cy="1006475"/>
            <a:chOff x="2112" y="1296"/>
            <a:chExt cx="3264" cy="634"/>
          </a:xfrm>
        </p:grpSpPr>
        <p:sp>
          <p:nvSpPr>
            <p:cNvPr id="38918" name="Text Box 5"/>
            <p:cNvSpPr txBox="1">
              <a:spLocks noChangeArrowheads="1"/>
            </p:cNvSpPr>
            <p:nvPr/>
          </p:nvSpPr>
          <p:spPr bwMode="auto">
            <a:xfrm>
              <a:off x="2544" y="1296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Oxygen Consumption</a:t>
              </a:r>
            </a:p>
          </p:txBody>
        </p:sp>
        <p:sp>
          <p:nvSpPr>
            <p:cNvPr id="38919" name="Line 6"/>
            <p:cNvSpPr>
              <a:spLocks noChangeShapeType="1"/>
            </p:cNvSpPr>
            <p:nvPr/>
          </p:nvSpPr>
          <p:spPr bwMode="auto">
            <a:xfrm>
              <a:off x="2112" y="1632"/>
              <a:ext cx="302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Text Box 7"/>
            <p:cNvSpPr txBox="1">
              <a:spLocks noChangeArrowheads="1"/>
            </p:cNvSpPr>
            <p:nvPr/>
          </p:nvSpPr>
          <p:spPr bwMode="auto">
            <a:xfrm>
              <a:off x="2256" y="1680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O</a:t>
              </a:r>
              <a:r>
                <a:rPr lang="en-US" sz="2000" baseline="-25000">
                  <a:solidFill>
                    <a:schemeClr val="bg1"/>
                  </a:solidFill>
                </a:rPr>
                <a:t>2</a:t>
              </a:r>
              <a:r>
                <a:rPr lang="en-US" sz="2000">
                  <a:solidFill>
                    <a:schemeClr val="bg1"/>
                  </a:solidFill>
                </a:rPr>
                <a:t> content 1</a:t>
              </a:r>
            </a:p>
          </p:txBody>
        </p:sp>
        <p:sp>
          <p:nvSpPr>
            <p:cNvPr id="38921" name="Line 8"/>
            <p:cNvSpPr>
              <a:spLocks noChangeShapeType="1"/>
            </p:cNvSpPr>
            <p:nvPr/>
          </p:nvSpPr>
          <p:spPr bwMode="auto">
            <a:xfrm>
              <a:off x="3504" y="1824"/>
              <a:ext cx="144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Text Box 9"/>
            <p:cNvSpPr txBox="1">
              <a:spLocks noChangeArrowheads="1"/>
            </p:cNvSpPr>
            <p:nvPr/>
          </p:nvSpPr>
          <p:spPr bwMode="auto">
            <a:xfrm>
              <a:off x="3744" y="168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O</a:t>
              </a:r>
              <a:r>
                <a:rPr lang="en-US" sz="2000" baseline="-25000">
                  <a:solidFill>
                    <a:schemeClr val="bg1"/>
                  </a:solidFill>
                </a:rPr>
                <a:t>2</a:t>
              </a:r>
              <a:r>
                <a:rPr lang="en-US" sz="2000">
                  <a:solidFill>
                    <a:schemeClr val="bg1"/>
                  </a:solidFill>
                </a:rPr>
                <a:t> Content   2</a:t>
              </a:r>
            </a:p>
          </p:txBody>
        </p:sp>
      </p:grpSp>
      <p:sp>
        <p:nvSpPr>
          <p:cNvPr id="38916" name="Text Box 12"/>
          <p:cNvSpPr txBox="1">
            <a:spLocks noChangeArrowheads="1"/>
          </p:cNvSpPr>
          <p:nvPr/>
        </p:nvSpPr>
        <p:spPr bwMode="auto">
          <a:xfrm>
            <a:off x="1431925" y="5507038"/>
            <a:ext cx="96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Flow = </a:t>
            </a:r>
          </a:p>
        </p:txBody>
      </p:sp>
      <p:pic>
        <p:nvPicPr>
          <p:cNvPr id="38917" name="Picture 14" descr="Fick's%20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181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Desktop\kothari20-02-2k3\T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6"/>
            <a:ext cx="3892667" cy="269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WINDOWS\Desktop\kothari20-02-2k3\t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"/>
            <a:ext cx="3923928" cy="26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WINDOWS\Desktop\kothari20-02-2k3\t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" y="3984672"/>
            <a:ext cx="4110904" cy="28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WINDOWS\Desktop\kothari20-02-2k3\t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077071"/>
            <a:ext cx="4067943" cy="27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31409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PROF R TANDON 1928- 2014. FRIEND AND MENTOR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FFFF00"/>
                </a:solidFill>
                <a:latin typeface="Arial" charset="0"/>
              </a:rPr>
              <a:t>Flow Measurements: O</a:t>
            </a:r>
            <a:r>
              <a:rPr lang="en-US" sz="40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 Content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O</a:t>
            </a:r>
            <a:r>
              <a:rPr lang="en-US" sz="2800" b="1" baseline="-25000">
                <a:latin typeface="Arial" charset="0"/>
              </a:rPr>
              <a:t>2</a:t>
            </a:r>
            <a:r>
              <a:rPr lang="en-US" sz="2800" b="1">
                <a:latin typeface="Arial" charset="0"/>
              </a:rPr>
              <a:t> Content (ml of O</a:t>
            </a:r>
            <a:r>
              <a:rPr lang="en-US" sz="2800" b="1" baseline="-25000">
                <a:latin typeface="Arial" charset="0"/>
              </a:rPr>
              <a:t>2</a:t>
            </a:r>
            <a:r>
              <a:rPr lang="en-US" sz="2800" b="1">
                <a:latin typeface="Arial" charset="0"/>
              </a:rPr>
              <a:t> per 100 ml of blood)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Hb (gm/100 ml of blood) X 1.36 X fractional saturation of blood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sz="2800" b="1">
                <a:latin typeface="Arial" charset="0"/>
              </a:rPr>
              <a:t>+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Dissolved Oxygen in plasma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6000">
                <a:solidFill>
                  <a:srgbClr val="FFFF00"/>
                </a:solidFill>
                <a:latin typeface="Arial" charset="0"/>
              </a:rPr>
              <a:t>Dissolved O</a:t>
            </a:r>
            <a:r>
              <a:rPr lang="en-US" sz="60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5438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>
                <a:latin typeface="Arial" charset="0"/>
              </a:rPr>
              <a:t>0.003 ml of O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 is dissolved in 100 ml plasma for every torr (mm Hg) of Oxygen tension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latin typeface="Arial" charset="0"/>
              </a:rPr>
              <a:t>Should be taken into consideration whenever PO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 exceeds 100 mm Hg  after O</a:t>
            </a:r>
            <a:r>
              <a:rPr lang="en-US" sz="2800" baseline="-25000">
                <a:latin typeface="Arial" charset="0"/>
              </a:rPr>
              <a:t>2</a:t>
            </a:r>
            <a:r>
              <a:rPr lang="en-US" sz="2800">
                <a:latin typeface="Arial" charset="0"/>
              </a:rPr>
              <a:t> is administered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Oxygen Saturation Measurements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66800" y="1676400"/>
            <a:ext cx="8077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>
                <a:latin typeface="Arial" charset="0"/>
              </a:rPr>
              <a:t>Direct saturation measurements and not 	ABGs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latin typeface="Arial" charset="0"/>
              </a:rPr>
              <a:t>Saturations should be measured in the lab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latin typeface="Arial" charset="0"/>
              </a:rPr>
              <a:t>Spectrophotometer (measures absorption of 	transmitted light at a given wavelength)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IMG_20120723_0928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5" t="22388" r="30597" b="14925"/>
          <a:stretch>
            <a:fillRect/>
          </a:stretch>
        </p:blipFill>
        <p:spPr bwMode="auto">
          <a:xfrm>
            <a:off x="2133600" y="152400"/>
            <a:ext cx="4495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286000" y="5943600"/>
            <a:ext cx="4267200" cy="381000"/>
          </a:xfrm>
          <a:prstGeom prst="rect">
            <a:avLst/>
          </a:prstGeom>
          <a:solidFill>
            <a:srgbClr val="DDF5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                  HEAMOXYMETER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Flows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6324600" y="4632325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4976813" y="4022725"/>
            <a:ext cx="401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5029200" y="4022725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Pulmonary blood flow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67200" y="5241925"/>
            <a:ext cx="5181600" cy="1006475"/>
            <a:chOff x="2112" y="1296"/>
            <a:chExt cx="3264" cy="634"/>
          </a:xfrm>
        </p:grpSpPr>
        <p:sp>
          <p:nvSpPr>
            <p:cNvPr id="44047" name="Text Box 8"/>
            <p:cNvSpPr txBox="1">
              <a:spLocks noChangeArrowheads="1"/>
            </p:cNvSpPr>
            <p:nvPr/>
          </p:nvSpPr>
          <p:spPr bwMode="auto">
            <a:xfrm>
              <a:off x="2544" y="1296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Oxygen consumption</a:t>
              </a:r>
            </a:p>
          </p:txBody>
        </p:sp>
        <p:sp>
          <p:nvSpPr>
            <p:cNvPr id="44048" name="Line 9"/>
            <p:cNvSpPr>
              <a:spLocks noChangeShapeType="1"/>
            </p:cNvSpPr>
            <p:nvPr/>
          </p:nvSpPr>
          <p:spPr bwMode="auto">
            <a:xfrm>
              <a:off x="2112" y="1632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Text Box 10"/>
            <p:cNvSpPr txBox="1">
              <a:spLocks noChangeArrowheads="1"/>
            </p:cNvSpPr>
            <p:nvPr/>
          </p:nvSpPr>
          <p:spPr bwMode="auto">
            <a:xfrm>
              <a:off x="2256" y="1680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PVO2 content</a:t>
              </a:r>
            </a:p>
          </p:txBody>
        </p:sp>
        <p:sp>
          <p:nvSpPr>
            <p:cNvPr id="44050" name="Line 11"/>
            <p:cNvSpPr>
              <a:spLocks noChangeShapeType="1"/>
            </p:cNvSpPr>
            <p:nvPr/>
          </p:nvSpPr>
          <p:spPr bwMode="auto">
            <a:xfrm>
              <a:off x="3504" y="1824"/>
              <a:ext cx="14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Text Box 12"/>
            <p:cNvSpPr txBox="1">
              <a:spLocks noChangeArrowheads="1"/>
            </p:cNvSpPr>
            <p:nvPr/>
          </p:nvSpPr>
          <p:spPr bwMode="auto">
            <a:xfrm>
              <a:off x="3744" y="168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PA O2 Content</a:t>
              </a:r>
            </a:p>
          </p:txBody>
        </p:sp>
      </p:grp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981200" y="2117725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633413" y="1508125"/>
            <a:ext cx="401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381000" y="15081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Systemic blood flow (cardiac output)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76200" y="2879725"/>
            <a:ext cx="5181600" cy="1311275"/>
            <a:chOff x="2112" y="1296"/>
            <a:chExt cx="3264" cy="826"/>
          </a:xfrm>
        </p:grpSpPr>
        <p:sp>
          <p:nvSpPr>
            <p:cNvPr id="44042" name="Text Box 19"/>
            <p:cNvSpPr txBox="1">
              <a:spLocks noChangeArrowheads="1"/>
            </p:cNvSpPr>
            <p:nvPr/>
          </p:nvSpPr>
          <p:spPr bwMode="auto">
            <a:xfrm>
              <a:off x="2544" y="1296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Oxygen consumption</a:t>
              </a:r>
            </a:p>
          </p:txBody>
        </p:sp>
        <p:sp>
          <p:nvSpPr>
            <p:cNvPr id="44043" name="Line 20"/>
            <p:cNvSpPr>
              <a:spLocks noChangeShapeType="1"/>
            </p:cNvSpPr>
            <p:nvPr/>
          </p:nvSpPr>
          <p:spPr bwMode="auto">
            <a:xfrm>
              <a:off x="2112" y="1632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Text Box 21"/>
            <p:cNvSpPr txBox="1">
              <a:spLocks noChangeArrowheads="1"/>
            </p:cNvSpPr>
            <p:nvPr/>
          </p:nvSpPr>
          <p:spPr bwMode="auto">
            <a:xfrm>
              <a:off x="2256" y="1680"/>
              <a:ext cx="12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Arterial O2 content</a:t>
              </a:r>
            </a:p>
          </p:txBody>
        </p:sp>
        <p:sp>
          <p:nvSpPr>
            <p:cNvPr id="44045" name="Line 22"/>
            <p:cNvSpPr>
              <a:spLocks noChangeShapeType="1"/>
            </p:cNvSpPr>
            <p:nvPr/>
          </p:nvSpPr>
          <p:spPr bwMode="auto">
            <a:xfrm>
              <a:off x="3504" y="1824"/>
              <a:ext cx="14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Text Box 23"/>
            <p:cNvSpPr txBox="1">
              <a:spLocks noChangeArrowheads="1"/>
            </p:cNvSpPr>
            <p:nvPr/>
          </p:nvSpPr>
          <p:spPr bwMode="auto">
            <a:xfrm>
              <a:off x="3744" y="168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Mixed V O2 Content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Flows</a:t>
            </a:r>
          </a:p>
        </p:txBody>
      </p:sp>
      <p:sp>
        <p:nvSpPr>
          <p:cNvPr id="46082" name="AutoShape 3"/>
          <p:cNvSpPr>
            <a:spLocks noChangeArrowheads="1"/>
          </p:cNvSpPr>
          <p:nvPr/>
        </p:nvSpPr>
        <p:spPr bwMode="auto">
          <a:xfrm>
            <a:off x="6324600" y="4632325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4976813" y="4022725"/>
            <a:ext cx="401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5029200" y="4022725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Pulmonary blood flow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4953000" y="52419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Oxygen consumption</a:t>
            </a:r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4267200" y="577532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AutoShape 12"/>
          <p:cNvSpPr>
            <a:spLocks noChangeArrowheads="1"/>
          </p:cNvSpPr>
          <p:nvPr/>
        </p:nvSpPr>
        <p:spPr bwMode="auto">
          <a:xfrm>
            <a:off x="1981200" y="2117725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633413" y="1508125"/>
            <a:ext cx="401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6089" name="Text Box 14"/>
          <p:cNvSpPr txBox="1">
            <a:spLocks noChangeArrowheads="1"/>
          </p:cNvSpPr>
          <p:nvPr/>
        </p:nvSpPr>
        <p:spPr bwMode="auto">
          <a:xfrm>
            <a:off x="381000" y="15081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Systemic blood flow (cardiac output)</a:t>
            </a:r>
          </a:p>
        </p:txBody>
      </p:sp>
      <p:sp>
        <p:nvSpPr>
          <p:cNvPr id="46090" name="Text Box 16"/>
          <p:cNvSpPr txBox="1">
            <a:spLocks noChangeArrowheads="1"/>
          </p:cNvSpPr>
          <p:nvPr/>
        </p:nvSpPr>
        <p:spPr bwMode="auto">
          <a:xfrm>
            <a:off x="609600" y="28797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Oxygen consumption</a:t>
            </a:r>
          </a:p>
        </p:txBody>
      </p:sp>
      <p:sp>
        <p:nvSpPr>
          <p:cNvPr id="46091" name="Line 17"/>
          <p:cNvSpPr>
            <a:spLocks noChangeShapeType="1"/>
          </p:cNvSpPr>
          <p:nvPr/>
        </p:nvSpPr>
        <p:spPr bwMode="auto">
          <a:xfrm>
            <a:off x="-76200" y="341312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Text Box 18"/>
          <p:cNvSpPr txBox="1">
            <a:spLocks noChangeArrowheads="1"/>
          </p:cNvSpPr>
          <p:nvPr/>
        </p:nvSpPr>
        <p:spPr bwMode="auto">
          <a:xfrm>
            <a:off x="152400" y="3489325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(Ao sat – </a:t>
            </a:r>
            <a:r>
              <a:rPr lang="en-US" sz="2000">
                <a:solidFill>
                  <a:srgbClr val="FFFF00"/>
                </a:solidFill>
              </a:rPr>
              <a:t>MV sat</a:t>
            </a:r>
            <a:r>
              <a:rPr lang="en-US" sz="2000">
                <a:solidFill>
                  <a:schemeClr val="bg1"/>
                </a:solidFill>
              </a:rPr>
              <a:t>) (Hb conc) (1.36) (10)</a:t>
            </a:r>
          </a:p>
        </p:txBody>
      </p:sp>
      <p:sp>
        <p:nvSpPr>
          <p:cNvPr id="46093" name="Text Box 20"/>
          <p:cNvSpPr txBox="1">
            <a:spLocks noChangeArrowheads="1"/>
          </p:cNvSpPr>
          <p:nvPr/>
        </p:nvSpPr>
        <p:spPr bwMode="auto">
          <a:xfrm>
            <a:off x="2514600" y="348932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6094" name="Text Box 21"/>
          <p:cNvSpPr txBox="1">
            <a:spLocks noChangeArrowheads="1"/>
          </p:cNvSpPr>
          <p:nvPr/>
        </p:nvSpPr>
        <p:spPr bwMode="auto">
          <a:xfrm>
            <a:off x="4419600" y="5791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</a:t>
            </a:r>
            <a:r>
              <a:rPr lang="en-US" sz="2000">
                <a:solidFill>
                  <a:srgbClr val="FFFF00"/>
                </a:solidFill>
              </a:rPr>
              <a:t>PV sat</a:t>
            </a:r>
            <a:r>
              <a:rPr lang="en-US" sz="2000">
                <a:solidFill>
                  <a:schemeClr val="bg1"/>
                </a:solidFill>
              </a:rPr>
              <a:t> – PA sat) (Hb conc) (1.36) (10)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Arial" charset="0"/>
              </a:rPr>
              <a:t>Shunt Ratio (Qp/Qs)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Only 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saturations are needed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124200" y="2895600"/>
            <a:ext cx="768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</a:rPr>
              <a:t>Aortic  sat – Mixed Venous  sat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124200" y="3505200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Pulmonary Venous sat – PA 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Shunt </a:t>
            </a:r>
            <a:r>
              <a:rPr lang="en-US" sz="3200" b="1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Calculations 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in admixture lesions</a:t>
            </a:r>
          </a:p>
        </p:txBody>
      </p:sp>
      <p:sp>
        <p:nvSpPr>
          <p:cNvPr id="48130" name="AutoShape 4"/>
          <p:cNvSpPr>
            <a:spLocks noChangeArrowheads="1"/>
          </p:cNvSpPr>
          <p:nvPr/>
        </p:nvSpPr>
        <p:spPr bwMode="auto">
          <a:xfrm>
            <a:off x="3276600" y="2422525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928813" y="1812925"/>
            <a:ext cx="401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676400" y="1812925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Effective Systemic (QeS) or Pulmonary blood flow (QeP)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905000" y="31845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Oxygen Consumption</a:t>
            </a:r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1219200" y="3717925"/>
            <a:ext cx="4800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1447800" y="3794125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(PV sat – MV sat) (Hb conc) (1.36) (10)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3810000" y="379412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1905000" y="45720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L-R Shunt = Qp – Qep; R-L shunt = Qs - Qes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Arial" charset="0"/>
              </a:rPr>
              <a:t>Flow Calculations: Sources of Error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1981200"/>
            <a:ext cx="3200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Arial" charset="0"/>
              </a:rPr>
              <a:t>Sampling for O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 saturation estimation</a:t>
            </a:r>
          </a:p>
          <a:p>
            <a:pPr eaLnBrk="1" hangingPunct="1"/>
            <a:r>
              <a:rPr lang="en-US" b="1">
                <a:latin typeface="Arial" charset="0"/>
              </a:rPr>
              <a:t>Streaming</a:t>
            </a:r>
          </a:p>
          <a:p>
            <a:pPr eaLnBrk="1" hangingPunct="1"/>
            <a:r>
              <a:rPr lang="en-US" b="1">
                <a:latin typeface="Arial" charset="0"/>
              </a:rPr>
              <a:t>Partial wedging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752600"/>
            <a:ext cx="35242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SA7010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27500"/>
            <a:ext cx="25177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 Saturation Errors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Getting samples in different physiologic </a:t>
            </a:r>
            <a:r>
              <a:rPr lang="en-US" sz="2400" b="1" dirty="0" smtClean="0">
                <a:latin typeface="Arial" charset="0"/>
                <a:ea typeface="+mn-ea"/>
                <a:cs typeface="+mn-cs"/>
              </a:rPr>
              <a:t>	states</a:t>
            </a:r>
            <a:endParaRPr lang="en-US" sz="2400" b="1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Diluted samples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Air bubble in syringe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Delay in sending samples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Machine calibration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Extrapolating from ABG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Failure to account for dissolved O2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400" b="1" dirty="0">
                <a:latin typeface="Arial" charset="0"/>
                <a:ea typeface="+mn-ea"/>
                <a:cs typeface="+mn-cs"/>
              </a:rPr>
              <a:t>Carboxyhemoglobin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Questions: Before, During and After Catheterization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2390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b="1">
                <a:latin typeface="Arial" charset="0"/>
              </a:rPr>
              <a:t>Why are we catheterizing this patient with congenital heart disease?</a:t>
            </a:r>
          </a:p>
          <a:p>
            <a:pPr eaLnBrk="1" hangingPunct="1">
              <a:lnSpc>
                <a:spcPct val="160000"/>
              </a:lnSpc>
            </a:pPr>
            <a:r>
              <a:rPr lang="en-US" b="1">
                <a:latin typeface="Arial" charset="0"/>
              </a:rPr>
              <a:t>What specific information is being sought?</a:t>
            </a:r>
          </a:p>
          <a:p>
            <a:pPr eaLnBrk="1" hangingPunct="1">
              <a:lnSpc>
                <a:spcPct val="160000"/>
              </a:lnSpc>
            </a:pPr>
            <a:r>
              <a:rPr lang="en-US" b="1">
                <a:latin typeface="Arial" charset="0"/>
              </a:rPr>
              <a:t>What factors can influence interpretation of the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US" b="1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 Saturation Errors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572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latin typeface="Arial" charset="0"/>
              </a:rPr>
              <a:t>Non representative sampling</a:t>
            </a:r>
          </a:p>
          <a:p>
            <a:pPr eaLnBrk="1" hangingPunct="1"/>
            <a:r>
              <a:rPr lang="en-US" sz="2000" b="1">
                <a:latin typeface="Arial" charset="0"/>
              </a:rPr>
              <a:t>Pulmonary vein</a:t>
            </a:r>
          </a:p>
          <a:p>
            <a:pPr eaLnBrk="1" hangingPunct="1"/>
            <a:r>
              <a:rPr lang="en-US" sz="2000" b="1">
                <a:latin typeface="Arial" charset="0"/>
              </a:rPr>
              <a:t>Right atrium</a:t>
            </a:r>
          </a:p>
          <a:p>
            <a:pPr eaLnBrk="1" hangingPunct="1"/>
            <a:r>
              <a:rPr lang="en-US" sz="2000" b="1">
                <a:latin typeface="Arial" charset="0"/>
              </a:rPr>
              <a:t>IVC</a:t>
            </a:r>
          </a:p>
          <a:p>
            <a:pPr eaLnBrk="1" hangingPunct="1"/>
            <a:r>
              <a:rPr lang="en-US" sz="2000" b="1">
                <a:latin typeface="Arial" charset="0"/>
              </a:rPr>
              <a:t>Aorta in presence of </a:t>
            </a:r>
          </a:p>
          <a:p>
            <a:pPr eaLnBrk="1" hangingPunct="1">
              <a:buFont typeface="Wingdings 2" charset="0"/>
              <a:buNone/>
            </a:pPr>
            <a:r>
              <a:rPr lang="en-US" sz="2000" b="1">
                <a:latin typeface="Arial" charset="0"/>
              </a:rPr>
              <a:t>		PDA with R-L flow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362200"/>
            <a:ext cx="405765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Mixed Venous Saturation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934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In absence of L - R shunt: PA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In presence of L - R shunt:</a:t>
            </a:r>
          </a:p>
          <a:p>
            <a:pPr lvl="1"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 sz="2800" b="1">
                <a:solidFill>
                  <a:srgbClr val="00FFFF"/>
                </a:solidFill>
                <a:latin typeface="Arial" charset="0"/>
              </a:rPr>
              <a:t>?SVC </a:t>
            </a:r>
          </a:p>
          <a:p>
            <a:pPr lvl="1"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 sz="2800" b="1">
                <a:solidFill>
                  <a:srgbClr val="00FFFF"/>
                </a:solidFill>
                <a:latin typeface="Arial" charset="0"/>
              </a:rPr>
              <a:t>? Flamm Formula (3 SVC +1IVC / 4)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>
                <a:latin typeface="Arial" charset="0"/>
              </a:rPr>
              <a:t>Anesthesia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Oxygen Consumption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>
                <a:latin typeface="Arial" charset="0"/>
              </a:rPr>
              <a:t>Measured: </a:t>
            </a:r>
          </a:p>
          <a:p>
            <a:pPr eaLnBrk="1" hangingPunct="1">
              <a:buFontTx/>
              <a:buNone/>
            </a:pPr>
            <a:endParaRPr lang="en-US" sz="2400" b="1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Arial" charset="0"/>
              </a:rPr>
              <a:t>Douglas bag, Spirometer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Arial" charset="0"/>
              </a:rPr>
              <a:t>Flow through devices (Waters; Sensormedics)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Oxygen Consumption</a:t>
            </a:r>
          </a:p>
        </p:txBody>
      </p:sp>
      <p:pic>
        <p:nvPicPr>
          <p:cNvPr id="54274" name="Picture 3" descr="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Oxygen Consumption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latin typeface="Arial" charset="0"/>
              </a:rPr>
              <a:t>Assumed: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Older Patients: Tables, Formulae of </a:t>
            </a:r>
            <a:r>
              <a:rPr lang="en-US" b="1" dirty="0" err="1">
                <a:latin typeface="Arial" charset="0"/>
              </a:rPr>
              <a:t>LaFarge</a:t>
            </a:r>
            <a:r>
              <a:rPr lang="en-US" b="1" dirty="0">
                <a:latin typeface="Arial" charset="0"/>
              </a:rPr>
              <a:t> and </a:t>
            </a:r>
            <a:r>
              <a:rPr lang="en-US" b="1" dirty="0" err="1">
                <a:latin typeface="Arial" charset="0"/>
              </a:rPr>
              <a:t>Miettinen</a:t>
            </a:r>
            <a:endParaRPr lang="en-US" b="1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b="1" dirty="0">
                <a:latin typeface="Arial" charset="0"/>
              </a:rPr>
              <a:t>HR, age, sex, wide standard deviation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Infants: Crude approximations</a:t>
            </a:r>
          </a:p>
          <a:p>
            <a:pPr lvl="1" eaLnBrk="1" hangingPunct="1">
              <a:defRPr/>
            </a:pPr>
            <a:r>
              <a:rPr lang="en-US" b="1" dirty="0">
                <a:latin typeface="Arial" charset="0"/>
              </a:rPr>
              <a:t>2-5 Kg: 10-14 mlO2/Kg</a:t>
            </a:r>
          </a:p>
          <a:p>
            <a:pPr lvl="1" eaLnBrk="1" hangingPunct="1">
              <a:defRPr/>
            </a:pPr>
            <a:r>
              <a:rPr lang="en-US" b="1" dirty="0">
                <a:latin typeface="Arial" charset="0"/>
              </a:rPr>
              <a:t>5-8 Kg: 7-11 mlO2/</a:t>
            </a:r>
            <a:r>
              <a:rPr lang="en-US" b="1" dirty="0" smtClean="0">
                <a:latin typeface="Arial" charset="0"/>
              </a:rPr>
              <a:t>Kg</a:t>
            </a:r>
          </a:p>
          <a:p>
            <a:pPr lvl="1" eaLnBrk="1" hangingPunct="1">
              <a:defRPr/>
            </a:pPr>
            <a:endParaRPr lang="en-US" b="1" dirty="0">
              <a:latin typeface="Arial" charset="0"/>
            </a:endParaRPr>
          </a:p>
          <a:p>
            <a:pPr marL="282575" lvl="1" indent="0" eaLnBrk="1" hangingPunct="1">
              <a:buFont typeface="Wingdings 2" charset="0"/>
              <a:buNone/>
              <a:defRPr/>
            </a:pPr>
            <a:r>
              <a:rPr lang="en-US" b="1" dirty="0" smtClean="0">
                <a:latin typeface="Arial" charset="0"/>
              </a:rPr>
              <a:t>** Assumed oxygen consumption on O2 is NOT RECOMMENED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Arial" charset="0"/>
              </a:rPr>
              <a:t>Flow Calculations: Limitations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7391400" cy="4525963"/>
          </a:xfrm>
        </p:spPr>
        <p:txBody>
          <a:bodyPr/>
          <a:lstStyle/>
          <a:p>
            <a:pPr eaLnBrk="1" hangingPunct="1"/>
            <a:r>
              <a:rPr lang="en-US" sz="2800" b="1">
                <a:latin typeface="Arial" charset="0"/>
              </a:rPr>
              <a:t>Errors in oxymetry </a:t>
            </a:r>
          </a:p>
          <a:p>
            <a:pPr eaLnBrk="1" hangingPunct="1"/>
            <a:r>
              <a:rPr lang="en-US" sz="2800" b="1">
                <a:latin typeface="Arial" charset="0"/>
              </a:rPr>
              <a:t>Assumptions: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Arial" charset="0"/>
              </a:rPr>
              <a:t>O</a:t>
            </a:r>
            <a:r>
              <a:rPr lang="en-US" sz="2400" b="1" baseline="-25000">
                <a:latin typeface="Arial" charset="0"/>
              </a:rPr>
              <a:t>2</a:t>
            </a:r>
            <a:r>
              <a:rPr lang="en-US" sz="2400" b="1">
                <a:latin typeface="Arial" charset="0"/>
              </a:rPr>
              <a:t> Consumption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Arial" charset="0"/>
              </a:rPr>
              <a:t>PV O</a:t>
            </a:r>
            <a:r>
              <a:rPr lang="en-US" sz="2400" b="1" baseline="-25000">
                <a:latin typeface="Arial" charset="0"/>
              </a:rPr>
              <a:t>2</a:t>
            </a:r>
            <a:r>
              <a:rPr lang="en-US" sz="2400" b="1">
                <a:latin typeface="Arial" charset="0"/>
              </a:rPr>
              <a:t> saturation</a:t>
            </a:r>
          </a:p>
          <a:p>
            <a:pPr eaLnBrk="1" hangingPunct="1"/>
            <a:r>
              <a:rPr lang="en-US" sz="2800" b="1">
                <a:latin typeface="Arial" charset="0"/>
              </a:rPr>
              <a:t>High flows (limits use of Fick</a:t>
            </a:r>
            <a:r>
              <a:rPr lang="ja-JP" altLang="en-US" sz="2800" b="1">
                <a:latin typeface="Arial" charset="0"/>
                <a:ea typeface="ＭＳ ゴシック" charset="0"/>
                <a:cs typeface="ＭＳ ゴシック" charset="0"/>
              </a:rPr>
              <a:t>’</a:t>
            </a:r>
            <a:r>
              <a:rPr lang="en-US" altLang="ja-JP" sz="2800" b="1">
                <a:latin typeface="Arial" charset="0"/>
              </a:rPr>
              <a:t>s method)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sw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5043488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Sampling Sequence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248400" y="3733800"/>
            <a:ext cx="3048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1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105400" y="4495800"/>
            <a:ext cx="457200" cy="366713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?</a:t>
            </a:r>
            <a:r>
              <a:rPr lang="en-US" sz="1800" b="1"/>
              <a:t>2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953000" y="2819400"/>
            <a:ext cx="2286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3</a:t>
            </a: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6172200" y="2438400"/>
            <a:ext cx="2286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 animBg="1"/>
      <p:bldP spid="532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What is a 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Significant Step-up</a:t>
            </a:r>
            <a:r>
              <a:rPr lang="en-US" sz="4000" b="1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? 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Shunt 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  <a:ea typeface="+mj-ea"/>
                <a:cs typeface="+mj-cs"/>
              </a:rPr>
              <a:t>detection by oxymetry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</p:txBody>
      </p:sp>
      <p:graphicFrame>
        <p:nvGraphicFramePr>
          <p:cNvPr id="49186" name="Group 34"/>
          <p:cNvGraphicFramePr>
            <a:graphicFrameLocks noGrp="1"/>
          </p:cNvGraphicFramePr>
          <p:nvPr>
            <p:ph sz="half" idx="2"/>
          </p:nvPr>
        </p:nvGraphicFramePr>
        <p:xfrm>
          <a:off x="1676400" y="1600200"/>
          <a:ext cx="7010400" cy="4525964"/>
        </p:xfrm>
        <a:graphic>
          <a:graphicData uri="http://schemas.openxmlformats.org/drawingml/2006/table">
            <a:tbl>
              <a:tblPr/>
              <a:tblGrid>
                <a:gridCol w="2336800"/>
                <a:gridCol w="2336800"/>
                <a:gridCol w="2336800"/>
              </a:tblGrid>
              <a:tr h="1131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Chamber Sampled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Difference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Multiple Samples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SVC-RA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RA-RV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RV -PA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Arial" charset="0"/>
              </a:rPr>
              <a:t>Criteria for step-up</a:t>
            </a:r>
          </a:p>
        </p:txBody>
      </p:sp>
      <p:pic>
        <p:nvPicPr>
          <p:cNvPr id="59394" name="Picture 4" descr="09_01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Times New Roman" charset="0"/>
              </a:rPr>
              <a:t>PVR Estimation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981200"/>
            <a:ext cx="6324600" cy="717550"/>
            <a:chOff x="144" y="3264"/>
            <a:chExt cx="3984" cy="452"/>
          </a:xfrm>
        </p:grpSpPr>
        <p:sp>
          <p:nvSpPr>
            <p:cNvPr id="60432" name="Text Box 4"/>
            <p:cNvSpPr txBox="1">
              <a:spLocks noChangeArrowheads="1"/>
            </p:cNvSpPr>
            <p:nvPr/>
          </p:nvSpPr>
          <p:spPr bwMode="auto">
            <a:xfrm>
              <a:off x="144" y="3264"/>
              <a:ext cx="19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Pulmonary artery mean pressure</a:t>
              </a:r>
            </a:p>
          </p:txBody>
        </p:sp>
        <p:sp>
          <p:nvSpPr>
            <p:cNvPr id="60433" name="Line 5"/>
            <p:cNvSpPr>
              <a:spLocks noChangeShapeType="1"/>
            </p:cNvSpPr>
            <p:nvPr/>
          </p:nvSpPr>
          <p:spPr bwMode="auto">
            <a:xfrm>
              <a:off x="2112" y="3456"/>
              <a:ext cx="14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Text Box 6"/>
            <p:cNvSpPr txBox="1">
              <a:spLocks noChangeArrowheads="1"/>
            </p:cNvSpPr>
            <p:nvPr/>
          </p:nvSpPr>
          <p:spPr bwMode="auto">
            <a:xfrm>
              <a:off x="2544" y="3312"/>
              <a:ext cx="1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60435" name="Text Box 7"/>
            <p:cNvSpPr txBox="1">
              <a:spLocks noChangeArrowheads="1"/>
            </p:cNvSpPr>
            <p:nvPr/>
          </p:nvSpPr>
          <p:spPr bwMode="auto">
            <a:xfrm>
              <a:off x="2352" y="3274"/>
              <a:ext cx="17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Pulmonary venous mean pressure</a:t>
              </a:r>
            </a:p>
          </p:txBody>
        </p:sp>
      </p:grp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267200" y="4572000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 flipV="1">
            <a:off x="4343400" y="2971800"/>
            <a:ext cx="609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3013075" y="3429000"/>
            <a:ext cx="364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Trans-pulmonary gradient</a:t>
            </a:r>
          </a:p>
        </p:txBody>
      </p:sp>
      <p:sp>
        <p:nvSpPr>
          <p:cNvPr id="60422" name="Line 11"/>
          <p:cNvSpPr>
            <a:spLocks noChangeShapeType="1"/>
          </p:cNvSpPr>
          <p:nvPr/>
        </p:nvSpPr>
        <p:spPr bwMode="auto">
          <a:xfrm>
            <a:off x="2919413" y="3886200"/>
            <a:ext cx="3921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2919413" y="3962400"/>
            <a:ext cx="4014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1793875" y="3668713"/>
            <a:ext cx="99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PVR = </a:t>
            </a:r>
          </a:p>
        </p:txBody>
      </p:sp>
      <p:sp>
        <p:nvSpPr>
          <p:cNvPr id="60425" name="Text Box 14"/>
          <p:cNvSpPr txBox="1">
            <a:spLocks noChangeArrowheads="1"/>
          </p:cNvSpPr>
          <p:nvPr/>
        </p:nvSpPr>
        <p:spPr bwMode="auto">
          <a:xfrm>
            <a:off x="2971800" y="3962400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Pulmonary blood flow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09800" y="5181600"/>
            <a:ext cx="5181600" cy="1006475"/>
            <a:chOff x="2112" y="1296"/>
            <a:chExt cx="3264" cy="634"/>
          </a:xfrm>
        </p:grpSpPr>
        <p:sp>
          <p:nvSpPr>
            <p:cNvPr id="60427" name="Text Box 16"/>
            <p:cNvSpPr txBox="1">
              <a:spLocks noChangeArrowheads="1"/>
            </p:cNvSpPr>
            <p:nvPr/>
          </p:nvSpPr>
          <p:spPr bwMode="auto">
            <a:xfrm>
              <a:off x="2544" y="1296"/>
              <a:ext cx="19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Oxygen consumption</a:t>
              </a:r>
            </a:p>
          </p:txBody>
        </p:sp>
        <p:sp>
          <p:nvSpPr>
            <p:cNvPr id="60428" name="Line 17"/>
            <p:cNvSpPr>
              <a:spLocks noChangeShapeType="1"/>
            </p:cNvSpPr>
            <p:nvPr/>
          </p:nvSpPr>
          <p:spPr bwMode="auto">
            <a:xfrm>
              <a:off x="2112" y="1632"/>
              <a:ext cx="302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Text Box 18"/>
            <p:cNvSpPr txBox="1">
              <a:spLocks noChangeArrowheads="1"/>
            </p:cNvSpPr>
            <p:nvPr/>
          </p:nvSpPr>
          <p:spPr bwMode="auto">
            <a:xfrm>
              <a:off x="2256" y="1680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PVO</a:t>
              </a:r>
              <a:r>
                <a:rPr lang="en-US" sz="2000" baseline="-25000">
                  <a:solidFill>
                    <a:schemeClr val="bg1"/>
                  </a:solidFill>
                </a:rPr>
                <a:t>2</a:t>
              </a:r>
              <a:r>
                <a:rPr lang="en-US" sz="2000">
                  <a:solidFill>
                    <a:schemeClr val="bg1"/>
                  </a:solidFill>
                </a:rPr>
                <a:t> content</a:t>
              </a:r>
            </a:p>
          </p:txBody>
        </p:sp>
        <p:sp>
          <p:nvSpPr>
            <p:cNvPr id="60430" name="Line 19"/>
            <p:cNvSpPr>
              <a:spLocks noChangeShapeType="1"/>
            </p:cNvSpPr>
            <p:nvPr/>
          </p:nvSpPr>
          <p:spPr bwMode="auto">
            <a:xfrm>
              <a:off x="3504" y="1824"/>
              <a:ext cx="14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Text Box 20"/>
            <p:cNvSpPr txBox="1">
              <a:spLocks noChangeArrowheads="1"/>
            </p:cNvSpPr>
            <p:nvPr/>
          </p:nvSpPr>
          <p:spPr bwMode="auto">
            <a:xfrm>
              <a:off x="3744" y="1680"/>
              <a:ext cx="1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</a:rPr>
                <a:t>PA O</a:t>
              </a:r>
              <a:r>
                <a:rPr lang="en-US" sz="2000" baseline="-25000">
                  <a:solidFill>
                    <a:schemeClr val="bg1"/>
                  </a:solidFill>
                </a:rPr>
                <a:t>2</a:t>
              </a:r>
              <a:r>
                <a:rPr lang="en-US" sz="2000">
                  <a:solidFill>
                    <a:schemeClr val="bg1"/>
                  </a:solidFill>
                </a:rPr>
                <a:t> Content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48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75000"/>
              </a:lnSpc>
              <a:defRPr/>
            </a:pPr>
            <a:r>
              <a:rPr lang="en-US" sz="2900" smtClean="0">
                <a:latin typeface="Arial" pitchFamily="34" charset="0"/>
                <a:ea typeface="ＭＳ Ｐゴシック" charset="-128"/>
              </a:rPr>
              <a:t/>
            </a:r>
            <a:br>
              <a:rPr lang="en-US" sz="2900" smtClean="0">
                <a:latin typeface="Arial" pitchFamily="34" charset="0"/>
                <a:ea typeface="ＭＳ Ｐゴシック" charset="-128"/>
              </a:rPr>
            </a:br>
            <a:r>
              <a:rPr lang="en-US" sz="2900" b="1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Why are we Catheterizing this patient with Congenital Heart Disease?</a:t>
            </a:r>
            <a:br>
              <a:rPr lang="en-US" sz="2900" b="1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</a:br>
            <a:endParaRPr lang="en-US" sz="2900" b="1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667000"/>
            <a:ext cx="7086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000">
                <a:latin typeface="Arial" charset="0"/>
              </a:rPr>
              <a:t>So that we can take a better informed  decision on management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endParaRPr lang="en-US" sz="3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Times New Roman" charset="0"/>
                <a:ea typeface="+mj-ea"/>
                <a:cs typeface="+mj-cs"/>
              </a:rPr>
              <a:t>Determinants of Pulmonary Vascular Resistance (PVR)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/>
        </p:nvGraphicFramePr>
        <p:xfrm>
          <a:off x="990600" y="1676400"/>
          <a:ext cx="7086600" cy="4064002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PVR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PVR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Hypoxia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Oxygen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Hypercarbia/acidosis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Hypocarbia/Alkalosis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Hyperinflation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Normal 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Atelectasis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Nitric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High hematocrit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Low hematocrit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</a:rPr>
              <a:t>Left to Right Shunts: </a:t>
            </a:r>
            <a:br>
              <a:rPr lang="en-US" sz="4000" b="1">
                <a:solidFill>
                  <a:srgbClr val="FFFF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FF00"/>
                </a:solidFill>
                <a:latin typeface="Times New Roman" charset="0"/>
              </a:rPr>
              <a:t>Conditions that increase PVR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latin typeface="Times New Roman" charset="0"/>
              </a:rPr>
              <a:t>Lung infections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latin typeface="Times New Roman" charset="0"/>
              </a:rPr>
              <a:t>Hypoventilation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400" b="1">
                <a:latin typeface="Times New Roman" charset="0"/>
              </a:rPr>
              <a:t>Upper airway obstruction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400" b="1">
                <a:latin typeface="Times New Roman" charset="0"/>
              </a:rPr>
              <a:t>Skeletal deformities of chest wall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charset="0"/>
              <a:buChar char="§"/>
            </a:pPr>
            <a:r>
              <a:rPr lang="en-US" sz="2400" b="1">
                <a:latin typeface="Times New Roman" charset="0"/>
              </a:rPr>
              <a:t>Deep sedation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latin typeface="Times New Roman" charset="0"/>
              </a:rPr>
              <a:t>Chronic lung disease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latin typeface="Times New Roman" charset="0"/>
              </a:rPr>
              <a:t>Underdeveloped lungs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b="1">
                <a:latin typeface="Times New Roman" charset="0"/>
              </a:rPr>
              <a:t>Pulmonary venous obstruction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Heart Lung Interactions: L - R Shunts with Hypoventilation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charset="0"/>
              </a:rPr>
              <a:t>Infants with Trisomy 21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VSD, Common AV canal and PDA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Hypoventilation from upper airway obstruction is very common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Resting elevation of PVR because of low PO</a:t>
            </a:r>
            <a:r>
              <a:rPr lang="en-US" sz="2800" baseline="-25000">
                <a:latin typeface="Times New Roman" charset="0"/>
              </a:rPr>
              <a:t>2</a:t>
            </a:r>
            <a:r>
              <a:rPr lang="en-US" sz="2800">
                <a:latin typeface="Times New Roman" charset="0"/>
              </a:rPr>
              <a:t> and high PCO</a:t>
            </a:r>
            <a:r>
              <a:rPr lang="en-US" sz="2800" baseline="-25000">
                <a:latin typeface="Times New Roman" charset="0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Problem exaggerated by sedation (during cath and echo)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Heart Lung Interactions: L-R Shunts with Hypoventilation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Trisomy 21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Pierre-Robin Syndrome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Neurogenic hypoventilation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Skeletal deformities (Kyphoscoliosis)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762000" y="4816475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>
                <a:solidFill>
                  <a:srgbClr val="FFCC66"/>
                </a:solidFill>
              </a:rPr>
              <a:t>Assessment of operability and decision making can be very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Trebuchet MS" charset="0"/>
              </a:rPr>
              <a:t>Special maneuvers in Cath lab 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583488" cy="42084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b="1">
                <a:latin typeface="Trebuchet MS" charset="0"/>
              </a:rPr>
              <a:t>PDA occlusion to assess operability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latin typeface="Trebuchet MS" charset="0"/>
              </a:rPr>
              <a:t>Temporary occlusion of fenestrated Fontan to assess suitability of closure</a:t>
            </a:r>
          </a:p>
          <a:p>
            <a:pPr eaLnBrk="1" hangingPunct="1">
              <a:lnSpc>
                <a:spcPct val="150000"/>
              </a:lnSpc>
            </a:pPr>
            <a:r>
              <a:rPr lang="en-US" b="1">
                <a:latin typeface="Trebuchet MS" charset="0"/>
              </a:rPr>
              <a:t>Temporary occlusion of venous collaterals (pop off channels) post Glenn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\\Aims_fileserver\aims_dept_info\Medical Transcription\rkk\Cardiology\007.jpg"/>
          <p:cNvPicPr>
            <a:picLocks noChangeAspect="1" noChangeArrowheads="1"/>
          </p:cNvPicPr>
          <p:nvPr/>
        </p:nvPicPr>
        <p:blipFill>
          <a:blip r:embed="rId4" cstate="email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\\Aims_fileserver\aims_dept_info\Medical Transcription\rkk\Cardiology\008.jpg"/>
          <p:cNvPicPr preferRelativeResize="0">
            <a:picLocks noChangeArrowheads="1"/>
          </p:cNvPicPr>
          <p:nvPr/>
        </p:nvPicPr>
        <p:blipFill>
          <a:blip r:embed="rId5" cstate="email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7244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eft_Coronary_15_fps_9_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6" y="-76200"/>
            <a:ext cx="4318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1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4086225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8200" y="1995488"/>
            <a:ext cx="2549525" cy="2105025"/>
            <a:chOff x="1274" y="1257"/>
            <a:chExt cx="1606" cy="1326"/>
          </a:xfrm>
        </p:grpSpPr>
        <p:sp>
          <p:nvSpPr>
            <p:cNvPr id="68622" name="Text Box 12"/>
            <p:cNvSpPr txBox="1">
              <a:spLocks noChangeArrowheads="1"/>
            </p:cNvSpPr>
            <p:nvPr/>
          </p:nvSpPr>
          <p:spPr bwMode="auto">
            <a:xfrm>
              <a:off x="1274" y="138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68623" name="Text Box 13"/>
            <p:cNvSpPr txBox="1">
              <a:spLocks noChangeArrowheads="1"/>
            </p:cNvSpPr>
            <p:nvPr/>
          </p:nvSpPr>
          <p:spPr bwMode="auto">
            <a:xfrm>
              <a:off x="2268" y="160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86</a:t>
              </a:r>
            </a:p>
          </p:txBody>
        </p:sp>
        <p:sp>
          <p:nvSpPr>
            <p:cNvPr id="68624" name="Text Box 14"/>
            <p:cNvSpPr txBox="1">
              <a:spLocks noChangeArrowheads="1"/>
            </p:cNvSpPr>
            <p:nvPr/>
          </p:nvSpPr>
          <p:spPr bwMode="auto">
            <a:xfrm>
              <a:off x="1920" y="125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97</a:t>
              </a:r>
            </a:p>
          </p:txBody>
        </p:sp>
        <p:sp>
          <p:nvSpPr>
            <p:cNvPr id="68625" name="Text Box 15"/>
            <p:cNvSpPr txBox="1">
              <a:spLocks noChangeArrowheads="1"/>
            </p:cNvSpPr>
            <p:nvPr/>
          </p:nvSpPr>
          <p:spPr bwMode="auto">
            <a:xfrm>
              <a:off x="2544" y="182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68626" name="Text Box 16"/>
            <p:cNvSpPr txBox="1">
              <a:spLocks noChangeArrowheads="1"/>
            </p:cNvSpPr>
            <p:nvPr/>
          </p:nvSpPr>
          <p:spPr bwMode="auto">
            <a:xfrm>
              <a:off x="1440" y="235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80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08125" y="1219200"/>
            <a:ext cx="2149475" cy="2384425"/>
            <a:chOff x="2150" y="768"/>
            <a:chExt cx="1354" cy="1502"/>
          </a:xfrm>
        </p:grpSpPr>
        <p:sp>
          <p:nvSpPr>
            <p:cNvPr id="68618" name="Text Box 17"/>
            <p:cNvSpPr txBox="1">
              <a:spLocks noChangeArrowheads="1"/>
            </p:cNvSpPr>
            <p:nvPr/>
          </p:nvSpPr>
          <p:spPr bwMode="auto">
            <a:xfrm>
              <a:off x="2150" y="20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8619" name="Text Box 18"/>
            <p:cNvSpPr txBox="1">
              <a:spLocks noChangeArrowheads="1"/>
            </p:cNvSpPr>
            <p:nvPr/>
          </p:nvSpPr>
          <p:spPr bwMode="auto">
            <a:xfrm>
              <a:off x="2784" y="120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40</a:t>
              </a:r>
            </a:p>
          </p:txBody>
        </p:sp>
        <p:sp>
          <p:nvSpPr>
            <p:cNvPr id="68620" name="Text Box 19"/>
            <p:cNvSpPr txBox="1">
              <a:spLocks noChangeArrowheads="1"/>
            </p:cNvSpPr>
            <p:nvPr/>
          </p:nvSpPr>
          <p:spPr bwMode="auto">
            <a:xfrm>
              <a:off x="3168" y="158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68621" name="Text Box 20"/>
            <p:cNvSpPr txBox="1">
              <a:spLocks noChangeArrowheads="1"/>
            </p:cNvSpPr>
            <p:nvPr/>
          </p:nvSpPr>
          <p:spPr bwMode="auto">
            <a:xfrm>
              <a:off x="2880" y="76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80</a:t>
              </a:r>
            </a:p>
          </p:txBody>
        </p:sp>
      </p:grp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105400" y="12192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Qp/Qs =</a:t>
            </a:r>
            <a:endParaRPr lang="en-US" sz="1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8613" name="Text Box 23"/>
          <p:cNvSpPr txBox="1">
            <a:spLocks noChangeArrowheads="1"/>
          </p:cNvSpPr>
          <p:nvPr/>
        </p:nvSpPr>
        <p:spPr bwMode="auto">
          <a:xfrm>
            <a:off x="6096000" y="990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6172200" y="11430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97-72 / 98-86 = 25/12</a:t>
            </a:r>
          </a:p>
          <a:p>
            <a:r>
              <a:rPr lang="en-US" b="1">
                <a:solidFill>
                  <a:schemeClr val="bg1"/>
                </a:solidFill>
              </a:rPr>
              <a:t>~2:1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410200" y="2133600"/>
            <a:ext cx="3124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Cardiac Index: 3.2l/min/m</a:t>
            </a:r>
            <a:r>
              <a:rPr lang="en-US" sz="1800" b="1" baseline="30000">
                <a:solidFill>
                  <a:schemeClr val="bg1"/>
                </a:solidFill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Qp = 6.4 l/min/m</a:t>
            </a:r>
            <a:r>
              <a:rPr lang="en-US" sz="1800" b="1" baseline="30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5257800" y="3352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PVRI = </a:t>
            </a:r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6096000" y="3352800"/>
            <a:ext cx="289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40-16/6.4; 24/6.4 = 3.75 wood units (mmHg/l.min.m2)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  <p:bldP spid="61465" grpId="0"/>
      <p:bldP spid="61466" grpId="0"/>
      <p:bldP spid="6146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762000"/>
            <a:ext cx="4959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22475" y="1995488"/>
            <a:ext cx="2549525" cy="2105025"/>
            <a:chOff x="1274" y="1257"/>
            <a:chExt cx="1606" cy="1326"/>
          </a:xfrm>
        </p:grpSpPr>
        <p:sp>
          <p:nvSpPr>
            <p:cNvPr id="69640" name="Text Box 5"/>
            <p:cNvSpPr txBox="1">
              <a:spLocks noChangeArrowheads="1"/>
            </p:cNvSpPr>
            <p:nvPr/>
          </p:nvSpPr>
          <p:spPr bwMode="auto">
            <a:xfrm>
              <a:off x="1274" y="1382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69641" name="Text Box 7"/>
            <p:cNvSpPr txBox="1">
              <a:spLocks noChangeArrowheads="1"/>
            </p:cNvSpPr>
            <p:nvPr/>
          </p:nvSpPr>
          <p:spPr bwMode="auto">
            <a:xfrm>
              <a:off x="2268" y="160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86</a:t>
              </a:r>
            </a:p>
          </p:txBody>
        </p:sp>
        <p:sp>
          <p:nvSpPr>
            <p:cNvPr id="69642" name="Text Box 9"/>
            <p:cNvSpPr txBox="1">
              <a:spLocks noChangeArrowheads="1"/>
            </p:cNvSpPr>
            <p:nvPr/>
          </p:nvSpPr>
          <p:spPr bwMode="auto">
            <a:xfrm>
              <a:off x="1920" y="125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97</a:t>
              </a:r>
            </a:p>
          </p:txBody>
        </p:sp>
        <p:sp>
          <p:nvSpPr>
            <p:cNvPr id="69643" name="Text Box 10"/>
            <p:cNvSpPr txBox="1">
              <a:spLocks noChangeArrowheads="1"/>
            </p:cNvSpPr>
            <p:nvPr/>
          </p:nvSpPr>
          <p:spPr bwMode="auto">
            <a:xfrm>
              <a:off x="2544" y="182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</a:rPr>
                <a:t>98</a:t>
              </a:r>
            </a:p>
          </p:txBody>
        </p:sp>
        <p:sp>
          <p:nvSpPr>
            <p:cNvPr id="69644" name="Text Box 11"/>
            <p:cNvSpPr txBox="1">
              <a:spLocks noChangeArrowheads="1"/>
            </p:cNvSpPr>
            <p:nvPr/>
          </p:nvSpPr>
          <p:spPr bwMode="auto">
            <a:xfrm>
              <a:off x="1440" y="235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80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574925" y="1219200"/>
            <a:ext cx="2149475" cy="2384425"/>
            <a:chOff x="2150" y="768"/>
            <a:chExt cx="1354" cy="1502"/>
          </a:xfrm>
        </p:grpSpPr>
        <p:sp>
          <p:nvSpPr>
            <p:cNvPr id="69636" name="Text Box 15"/>
            <p:cNvSpPr txBox="1">
              <a:spLocks noChangeArrowheads="1"/>
            </p:cNvSpPr>
            <p:nvPr/>
          </p:nvSpPr>
          <p:spPr bwMode="auto">
            <a:xfrm>
              <a:off x="2150" y="20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3300"/>
                  </a:solidFill>
                </a:rPr>
                <a:t>8</a:t>
              </a:r>
            </a:p>
          </p:txBody>
        </p:sp>
        <p:sp>
          <p:nvSpPr>
            <p:cNvPr id="69637" name="Text Box 16"/>
            <p:cNvSpPr txBox="1">
              <a:spLocks noChangeArrowheads="1"/>
            </p:cNvSpPr>
            <p:nvPr/>
          </p:nvSpPr>
          <p:spPr bwMode="auto">
            <a:xfrm>
              <a:off x="2784" y="120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</a:rPr>
                <a:t>40</a:t>
              </a:r>
            </a:p>
          </p:txBody>
        </p:sp>
        <p:sp>
          <p:nvSpPr>
            <p:cNvPr id="69638" name="Text Box 17"/>
            <p:cNvSpPr txBox="1">
              <a:spLocks noChangeArrowheads="1"/>
            </p:cNvSpPr>
            <p:nvPr/>
          </p:nvSpPr>
          <p:spPr bwMode="auto">
            <a:xfrm>
              <a:off x="3168" y="158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</a:rPr>
                <a:t>16</a:t>
              </a:r>
            </a:p>
          </p:txBody>
        </p:sp>
        <p:sp>
          <p:nvSpPr>
            <p:cNvPr id="69639" name="Text Box 18"/>
            <p:cNvSpPr txBox="1">
              <a:spLocks noChangeArrowheads="1"/>
            </p:cNvSpPr>
            <p:nvPr/>
          </p:nvSpPr>
          <p:spPr bwMode="auto">
            <a:xfrm>
              <a:off x="2880" y="76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003300"/>
                  </a:solidFill>
                </a:rPr>
                <a:t>80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</a:rPr>
              <a:t>PVR assessment in the presence of asymmetric pulmonary blood flows</a:t>
            </a:r>
          </a:p>
        </p:txBody>
      </p:sp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9259" r="28111" b="25555"/>
          <a:stretch>
            <a:fillRect/>
          </a:stretch>
        </p:blipFill>
        <p:spPr bwMode="auto">
          <a:xfrm>
            <a:off x="0" y="1905000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7" descr="parall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323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860925" y="1981200"/>
            <a:ext cx="3902075" cy="4176713"/>
            <a:chOff x="3062" y="1248"/>
            <a:chExt cx="2458" cy="2631"/>
          </a:xfrm>
        </p:grpSpPr>
        <p:sp>
          <p:nvSpPr>
            <p:cNvPr id="70661" name="Line 10"/>
            <p:cNvSpPr>
              <a:spLocks noChangeShapeType="1"/>
            </p:cNvSpPr>
            <p:nvPr/>
          </p:nvSpPr>
          <p:spPr bwMode="auto">
            <a:xfrm flipV="1">
              <a:off x="4176" y="33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2" name="Line 21"/>
            <p:cNvSpPr>
              <a:spLocks noChangeShapeType="1"/>
            </p:cNvSpPr>
            <p:nvPr/>
          </p:nvSpPr>
          <p:spPr bwMode="auto">
            <a:xfrm flipV="1">
              <a:off x="4176" y="124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3" name="Group 39"/>
            <p:cNvGrpSpPr>
              <a:grpSpLocks/>
            </p:cNvGrpSpPr>
            <p:nvPr/>
          </p:nvGrpSpPr>
          <p:grpSpPr bwMode="auto">
            <a:xfrm>
              <a:off x="3408" y="1680"/>
              <a:ext cx="1632" cy="1680"/>
              <a:chOff x="3408" y="1680"/>
              <a:chExt cx="1632" cy="1680"/>
            </a:xfrm>
          </p:grpSpPr>
          <p:grpSp>
            <p:nvGrpSpPr>
              <p:cNvPr id="70667" name="Group 22"/>
              <p:cNvGrpSpPr>
                <a:grpSpLocks/>
              </p:cNvGrpSpPr>
              <p:nvPr/>
            </p:nvGrpSpPr>
            <p:grpSpPr bwMode="auto">
              <a:xfrm>
                <a:off x="3408" y="1680"/>
                <a:ext cx="768" cy="1680"/>
                <a:chOff x="3408" y="1680"/>
                <a:chExt cx="768" cy="1680"/>
              </a:xfrm>
            </p:grpSpPr>
            <p:sp>
              <p:nvSpPr>
                <p:cNvPr id="70680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696" y="3072"/>
                  <a:ext cx="48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696" y="273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2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6" y="2544"/>
                  <a:ext cx="24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56" y="2448"/>
                  <a:ext cx="48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4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2352"/>
                  <a:ext cx="52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408" y="2304"/>
                  <a:ext cx="48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6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2160"/>
                  <a:ext cx="48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08" y="2016"/>
                  <a:ext cx="33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744" y="192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8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744" y="1680"/>
                  <a:ext cx="432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68" name="Line 26"/>
              <p:cNvSpPr>
                <a:spLocks noChangeShapeType="1"/>
              </p:cNvSpPr>
              <p:nvPr/>
            </p:nvSpPr>
            <p:spPr bwMode="auto">
              <a:xfrm flipV="1">
                <a:off x="4176" y="3072"/>
                <a:ext cx="5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69" name="Line 27"/>
              <p:cNvSpPr>
                <a:spLocks noChangeShapeType="1"/>
              </p:cNvSpPr>
              <p:nvPr/>
            </p:nvSpPr>
            <p:spPr bwMode="auto">
              <a:xfrm flipH="1" flipV="1">
                <a:off x="4716" y="273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0" name="Line 28"/>
              <p:cNvSpPr>
                <a:spLocks noChangeShapeType="1"/>
              </p:cNvSpPr>
              <p:nvPr/>
            </p:nvSpPr>
            <p:spPr bwMode="auto">
              <a:xfrm flipV="1">
                <a:off x="4512" y="2544"/>
                <a:ext cx="47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1" name="Line 29"/>
              <p:cNvSpPr>
                <a:spLocks noChangeShapeType="1"/>
              </p:cNvSpPr>
              <p:nvPr/>
            </p:nvSpPr>
            <p:spPr bwMode="auto">
              <a:xfrm flipH="1" flipV="1">
                <a:off x="4446" y="2448"/>
                <a:ext cx="5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2" name="Line 30"/>
              <p:cNvSpPr>
                <a:spLocks noChangeShapeType="1"/>
              </p:cNvSpPr>
              <p:nvPr/>
            </p:nvSpPr>
            <p:spPr bwMode="auto">
              <a:xfrm flipV="1">
                <a:off x="4446" y="2352"/>
                <a:ext cx="59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3" name="Line 31"/>
              <p:cNvSpPr>
                <a:spLocks noChangeShapeType="1"/>
              </p:cNvSpPr>
              <p:nvPr/>
            </p:nvSpPr>
            <p:spPr bwMode="auto">
              <a:xfrm flipH="1" flipV="1">
                <a:off x="4500" y="2304"/>
                <a:ext cx="5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4" name="Line 32"/>
              <p:cNvSpPr>
                <a:spLocks noChangeShapeType="1"/>
              </p:cNvSpPr>
              <p:nvPr/>
            </p:nvSpPr>
            <p:spPr bwMode="auto">
              <a:xfrm flipV="1">
                <a:off x="4500" y="2160"/>
                <a:ext cx="5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5" name="Line 33"/>
              <p:cNvSpPr>
                <a:spLocks noChangeShapeType="1"/>
              </p:cNvSpPr>
              <p:nvPr/>
            </p:nvSpPr>
            <p:spPr bwMode="auto">
              <a:xfrm flipH="1" flipV="1">
                <a:off x="4662" y="2016"/>
                <a:ext cx="37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6" name="Line 34"/>
              <p:cNvSpPr>
                <a:spLocks noChangeShapeType="1"/>
              </p:cNvSpPr>
              <p:nvPr/>
            </p:nvSpPr>
            <p:spPr bwMode="auto">
              <a:xfrm flipH="1" flipV="1">
                <a:off x="4662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7" name="Line 35"/>
              <p:cNvSpPr>
                <a:spLocks noChangeShapeType="1"/>
              </p:cNvSpPr>
              <p:nvPr/>
            </p:nvSpPr>
            <p:spPr bwMode="auto">
              <a:xfrm flipH="1" flipV="1">
                <a:off x="4176" y="1680"/>
                <a:ext cx="48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8" name="Line 36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48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79" name="Line 37"/>
              <p:cNvSpPr>
                <a:spLocks noChangeShapeType="1"/>
              </p:cNvSpPr>
              <p:nvPr/>
            </p:nvSpPr>
            <p:spPr bwMode="auto">
              <a:xfrm flipH="1">
                <a:off x="4704" y="2640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64" name="Text Box 40"/>
            <p:cNvSpPr txBox="1">
              <a:spLocks noChangeArrowheads="1"/>
            </p:cNvSpPr>
            <p:nvPr/>
          </p:nvSpPr>
          <p:spPr bwMode="auto">
            <a:xfrm>
              <a:off x="3062" y="2711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Rt</a:t>
              </a:r>
            </a:p>
          </p:txBody>
        </p:sp>
        <p:sp>
          <p:nvSpPr>
            <p:cNvPr id="70665" name="Text Box 41"/>
            <p:cNvSpPr txBox="1">
              <a:spLocks noChangeArrowheads="1"/>
            </p:cNvSpPr>
            <p:nvPr/>
          </p:nvSpPr>
          <p:spPr bwMode="auto">
            <a:xfrm>
              <a:off x="5124" y="2688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</a:rPr>
                <a:t>Lt</a:t>
              </a:r>
            </a:p>
          </p:txBody>
        </p:sp>
        <p:sp>
          <p:nvSpPr>
            <p:cNvPr id="70666" name="Text Box 42"/>
            <p:cNvSpPr txBox="1">
              <a:spLocks noChangeArrowheads="1"/>
            </p:cNvSpPr>
            <p:nvPr/>
          </p:nvSpPr>
          <p:spPr bwMode="auto">
            <a:xfrm>
              <a:off x="3168" y="3648"/>
              <a:ext cx="23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chemeClr val="bg1"/>
                  </a:solidFill>
                </a:rPr>
                <a:t>1/PVR = 1/pvr(rt) +1/pvr(lt)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900" dirty="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/>
            </a:r>
            <a:br>
              <a:rPr lang="en-US" sz="2900" dirty="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</a:br>
            <a:r>
              <a:rPr lang="en-US" sz="3300" b="1" dirty="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  <a:t>Why are we catheterizing this patient with Congenital Heart Disease?</a:t>
            </a:r>
            <a:br>
              <a:rPr lang="en-US" sz="3300" b="1" dirty="0" smtClean="0">
                <a:solidFill>
                  <a:srgbClr val="FFFF00"/>
                </a:solidFill>
                <a:latin typeface="Arial" pitchFamily="34" charset="0"/>
                <a:ea typeface="ＭＳ Ｐゴシック" charset="-128"/>
              </a:rPr>
            </a:br>
            <a:endParaRPr lang="en-US" sz="3300" b="1" dirty="0" smtClean="0">
              <a:solidFill>
                <a:srgbClr val="FFFF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84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latin typeface="Arial" charset="0"/>
                <a:ea typeface="+mn-ea"/>
                <a:cs typeface="+mn-cs"/>
              </a:rPr>
              <a:t>What are the indications for performing </a:t>
            </a:r>
            <a:r>
              <a:rPr lang="en-US" sz="2800" b="1" dirty="0" smtClean="0">
                <a:latin typeface="Arial" charset="0"/>
                <a:ea typeface="+mn-ea"/>
                <a:cs typeface="+mn-cs"/>
              </a:rPr>
              <a:t>Cardiac Catheterization</a:t>
            </a:r>
            <a:r>
              <a:rPr lang="en-US" sz="2800" b="1" dirty="0">
                <a:latin typeface="Arial" charset="0"/>
                <a:ea typeface="+mn-ea"/>
                <a:cs typeface="+mn-cs"/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b="1" dirty="0">
                <a:latin typeface="Arial" charset="0"/>
                <a:ea typeface="+mn-ea"/>
                <a:cs typeface="+mn-cs"/>
              </a:rPr>
              <a:t>Anatomic </a:t>
            </a:r>
            <a:r>
              <a:rPr lang="en-US" b="1" dirty="0" smtClean="0">
                <a:latin typeface="Arial" charset="0"/>
                <a:ea typeface="+mn-ea"/>
                <a:cs typeface="+mn-cs"/>
              </a:rPr>
              <a:t>Definition (Angiography</a:t>
            </a:r>
            <a:r>
              <a:rPr lang="en-US" b="1" dirty="0">
                <a:latin typeface="Arial" charset="0"/>
                <a:ea typeface="+mn-ea"/>
                <a:cs typeface="+mn-cs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b="1" dirty="0">
                <a:solidFill>
                  <a:srgbClr val="00FFFF"/>
                </a:solidFill>
                <a:latin typeface="Arial" charset="0"/>
                <a:ea typeface="+mn-ea"/>
                <a:cs typeface="+mn-cs"/>
              </a:rPr>
              <a:t>Physiologic </a:t>
            </a:r>
            <a:r>
              <a:rPr lang="en-US" b="1" dirty="0" smtClean="0">
                <a:solidFill>
                  <a:srgbClr val="00FFFF"/>
                </a:solidFill>
                <a:latin typeface="Arial" charset="0"/>
                <a:ea typeface="+mn-ea"/>
                <a:cs typeface="+mn-cs"/>
              </a:rPr>
              <a:t>Quantification (</a:t>
            </a:r>
            <a:r>
              <a:rPr lang="en-US" b="1" dirty="0" err="1" smtClean="0">
                <a:solidFill>
                  <a:srgbClr val="00FFFF"/>
                </a:solidFill>
                <a:latin typeface="Arial" charset="0"/>
                <a:ea typeface="+mn-ea"/>
                <a:cs typeface="+mn-cs"/>
              </a:rPr>
              <a:t>Hemodynamics</a:t>
            </a:r>
            <a:r>
              <a:rPr lang="en-US" b="1" dirty="0" smtClean="0">
                <a:solidFill>
                  <a:srgbClr val="00FFFF"/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FFFF"/>
                </a:solidFill>
                <a:latin typeface="Arial" charset="0"/>
                <a:ea typeface="+mn-ea"/>
                <a:cs typeface="+mn-cs"/>
              </a:rPr>
              <a:t>   		Pressure</a:t>
            </a:r>
            <a:endParaRPr lang="en-US" b="1" dirty="0">
              <a:solidFill>
                <a:srgbClr val="00FFFF"/>
              </a:solidFill>
              <a:latin typeface="Arial" charset="0"/>
              <a:ea typeface="+mn-ea"/>
              <a:cs typeface="+mn-cs"/>
            </a:endParaRPr>
          </a:p>
          <a:p>
            <a:pPr marL="282575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FFFF"/>
                </a:solidFill>
                <a:latin typeface="Arial" charset="0"/>
                <a:ea typeface="+mn-ea"/>
              </a:rPr>
              <a:t>		Flows</a:t>
            </a:r>
            <a:endParaRPr lang="en-US" b="1" dirty="0">
              <a:solidFill>
                <a:srgbClr val="00FFFF"/>
              </a:solidFill>
              <a:latin typeface="Arial" charset="0"/>
              <a:ea typeface="+mn-ea"/>
            </a:endParaRPr>
          </a:p>
          <a:p>
            <a:pPr marL="282575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FFFF"/>
                </a:solidFill>
                <a:latin typeface="Arial" charset="0"/>
                <a:ea typeface="+mn-ea"/>
              </a:rPr>
              <a:t>		Resistances</a:t>
            </a:r>
            <a:endParaRPr lang="en-US" b="1" dirty="0">
              <a:solidFill>
                <a:srgbClr val="00FFFF"/>
              </a:solidFill>
              <a:latin typeface="Arial" charset="0"/>
              <a:ea typeface="+mn-ea"/>
            </a:endParaRPr>
          </a:p>
          <a:p>
            <a:pPr marL="282575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>
              <a:solidFill>
                <a:srgbClr val="99CCFF"/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Times New Roman" charset="0"/>
              </a:rPr>
              <a:t>Some rules in interpreting </a:t>
            </a:r>
            <a:br>
              <a:rPr lang="en-US" b="1">
                <a:solidFill>
                  <a:srgbClr val="FFFF00"/>
                </a:solidFill>
                <a:latin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Times New Roman" charset="0"/>
              </a:rPr>
              <a:t>hemodynamic data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</a:rPr>
              <a:t>Pressures: Normal/high or low</a:t>
            </a:r>
          </a:p>
          <a:p>
            <a:pPr eaLnBrk="1" hangingPunct="1"/>
            <a:r>
              <a:rPr lang="en-US" sz="2400" b="1">
                <a:latin typeface="Times New Roman" charset="0"/>
              </a:rPr>
              <a:t>Gradients if any</a:t>
            </a:r>
          </a:p>
          <a:p>
            <a:pPr eaLnBrk="1" hangingPunct="1"/>
            <a:r>
              <a:rPr lang="en-US" sz="2400" b="1">
                <a:latin typeface="Times New Roman" charset="0"/>
              </a:rPr>
              <a:t>Trans-pulmonary gradient</a:t>
            </a:r>
          </a:p>
          <a:p>
            <a:pPr eaLnBrk="1" hangingPunct="1">
              <a:buFontTx/>
              <a:buNone/>
            </a:pPr>
            <a:endParaRPr lang="en-US" sz="2400" b="1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2400" b="1">
                <a:latin typeface="Times New Roman" charset="0"/>
              </a:rPr>
              <a:t>Diagnostic possibilities (keep this for the end</a:t>
            </a:r>
            <a:r>
              <a:rPr lang="en-US" b="1">
                <a:latin typeface="Times New Roman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charset="0"/>
              </a:rPr>
              <a:t>Some rules in interpreting </a:t>
            </a:r>
            <a:br>
              <a:rPr lang="en-US" sz="4000" b="1">
                <a:solidFill>
                  <a:srgbClr val="FFFF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FF00"/>
                </a:solidFill>
                <a:latin typeface="Times New Roman" charset="0"/>
              </a:rPr>
              <a:t>hemodynamic data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Times New Roman" charset="0"/>
              </a:rPr>
              <a:t>Background Knowledge -</a:t>
            </a:r>
          </a:p>
          <a:p>
            <a:pPr eaLnBrk="1" hangingPunct="1"/>
            <a:r>
              <a:rPr lang="en-US" b="1">
                <a:latin typeface="Times New Roman" charset="0"/>
              </a:rPr>
              <a:t>All normal values</a:t>
            </a:r>
          </a:p>
          <a:p>
            <a:pPr eaLnBrk="1" hangingPunct="1"/>
            <a:r>
              <a:rPr lang="en-US" b="1">
                <a:latin typeface="Times New Roman" charset="0"/>
              </a:rPr>
              <a:t>Pressure recordings, principles and sources of error</a:t>
            </a:r>
          </a:p>
          <a:p>
            <a:pPr eaLnBrk="1" hangingPunct="1"/>
            <a:r>
              <a:rPr lang="en-US" b="1">
                <a:latin typeface="Times New Roman" charset="0"/>
              </a:rPr>
              <a:t>Principles of flow and resistance calculations, sources of error</a:t>
            </a:r>
          </a:p>
          <a:p>
            <a:pPr eaLnBrk="1" hangingPunct="1"/>
            <a:r>
              <a:rPr lang="en-US" b="1">
                <a:latin typeface="Times New Roman" charset="0"/>
              </a:rPr>
              <a:t>Principles of valve area calculations, sources of error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Times New Roman" charset="0"/>
              </a:rPr>
              <a:t>Some rules in interpreting </a:t>
            </a:r>
            <a:br>
              <a:rPr lang="en-US" b="1">
                <a:solidFill>
                  <a:srgbClr val="FFFF00"/>
                </a:solidFill>
                <a:latin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Times New Roman" charset="0"/>
              </a:rPr>
              <a:t>hemodynamic data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583488" cy="4208463"/>
          </a:xfrm>
        </p:spPr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Look at one parameter at a time:</a:t>
            </a:r>
          </a:p>
          <a:p>
            <a:pPr eaLnBrk="1" hangingPunct="1"/>
            <a:r>
              <a:rPr lang="en-US" b="1">
                <a:latin typeface="Times New Roman" charset="0"/>
              </a:rPr>
              <a:t>Oxygen saturations followed by pressures</a:t>
            </a:r>
          </a:p>
          <a:p>
            <a:pPr eaLnBrk="1" hangingPunct="1"/>
            <a:r>
              <a:rPr lang="en-US" b="1">
                <a:latin typeface="Times New Roman" charset="0"/>
              </a:rPr>
              <a:t>SVC sats: Normal High or low</a:t>
            </a:r>
          </a:p>
          <a:p>
            <a:pPr eaLnBrk="1" hangingPunct="1"/>
            <a:r>
              <a:rPr lang="en-US" b="1">
                <a:latin typeface="Times New Roman" charset="0"/>
              </a:rPr>
              <a:t>Is there a significant step-up downstream at all levels</a:t>
            </a:r>
          </a:p>
          <a:p>
            <a:pPr eaLnBrk="1" hangingPunct="1"/>
            <a:r>
              <a:rPr lang="en-US" b="1">
                <a:latin typeface="Times New Roman" charset="0"/>
              </a:rPr>
              <a:t>Is there a step-down in the sats</a:t>
            </a:r>
          </a:p>
          <a:p>
            <a:pPr eaLnBrk="1" hangingPunct="1"/>
            <a:r>
              <a:rPr lang="en-US" b="1">
                <a:latin typeface="Times New Roman" charset="0"/>
              </a:rPr>
              <a:t>Quick calculation of Qp/Qs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  <a:latin typeface="Trebuchet MS" charset="0"/>
              </a:rPr>
              <a:t>SUMMARY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rebuchet MS" charset="0"/>
              </a:rPr>
              <a:t>Cardiac Cath in patients for CHD is a cumbersome process</a:t>
            </a:r>
          </a:p>
          <a:p>
            <a:pPr eaLnBrk="1" hangingPunct="1"/>
            <a:r>
              <a:rPr lang="en-US" b="1">
                <a:latin typeface="Trebuchet MS" charset="0"/>
              </a:rPr>
              <a:t>Inherent errors at all steps</a:t>
            </a:r>
          </a:p>
          <a:p>
            <a:pPr eaLnBrk="1" hangingPunct="1"/>
            <a:r>
              <a:rPr lang="en-US" b="1">
                <a:latin typeface="Trebuchet MS" charset="0"/>
              </a:rPr>
              <a:t>Every effort to minimize errors</a:t>
            </a:r>
          </a:p>
          <a:p>
            <a:pPr eaLnBrk="1" hangingPunct="1"/>
            <a:r>
              <a:rPr lang="en-US" b="1">
                <a:latin typeface="Trebuchet MS" charset="0"/>
              </a:rPr>
              <a:t>Rapid changes in hemodynamics during procedure should be recognized and efforts made to correct it</a:t>
            </a:r>
          </a:p>
          <a:p>
            <a:pPr eaLnBrk="1" hangingPunct="1"/>
            <a:r>
              <a:rPr lang="en-US" b="1">
                <a:latin typeface="Trebuchet MS" charset="0"/>
              </a:rPr>
              <a:t>Patient should be in as near physiological state as possible (chest infection, fever)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FFFF00"/>
                </a:solidFill>
                <a:latin typeface="Trebuchet MS" charset="0"/>
              </a:rPr>
              <a:t>SUMMARY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83488" cy="42084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>
                <a:latin typeface="Trebuchet MS" charset="0"/>
              </a:rPr>
              <a:t>Need for angiography minimized with availability of alternate modes of imaging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rebuchet MS" charset="0"/>
              </a:rPr>
              <a:t>Calculations modules available in computer but important to allow resident to practice manual calculations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rebuchet MS" charset="0"/>
              </a:rPr>
              <a:t>Need to further develop techniques like MRI for flow calculation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Hemodynamic Tracings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Rhythm on ECG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Scale and paper speed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Chamber: Atrial-venous / ventricular / arterial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Identify waves (in atrial tracings), which is taller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Numbers, normal or elevated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Quality (only if abnormal, under-damped with overshoot, over-damped)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Characteristics of the waves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Respiratory variation, report end expiratory pressure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Effect of </a:t>
            </a:r>
            <a:r>
              <a:rPr lang="en-US" sz="2000" dirty="0" smtClean="0">
                <a:latin typeface="Times New Roman" charset="0"/>
                <a:ea typeface="+mn-ea"/>
                <a:cs typeface="+mn-cs"/>
              </a:rPr>
              <a:t>ectopic </a:t>
            </a:r>
            <a:r>
              <a:rPr lang="en-US" sz="2000" dirty="0">
                <a:latin typeface="Times New Roman" charset="0"/>
                <a:ea typeface="+mn-ea"/>
                <a:cs typeface="+mn-cs"/>
              </a:rPr>
              <a:t>if any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Interpretation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000" dirty="0">
                <a:latin typeface="Times New Roman" charset="0"/>
                <a:ea typeface="+mn-ea"/>
                <a:cs typeface="+mn-cs"/>
              </a:rPr>
              <a:t>Diagnostic possibilities, there may be more than one!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Times New Roman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000" dirty="0">
              <a:latin typeface="Times New Roman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000" dirty="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76803" name="Picture 3" descr="\\Lib_ws_04\Libshare\Dr G Thomas\v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Pic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b="9525"/>
          <a:stretch>
            <a:fillRect/>
          </a:stretch>
        </p:blipFill>
        <p:spPr bwMode="auto">
          <a:xfrm>
            <a:off x="457200" y="762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3886200" y="255905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3886200" y="18288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160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3400" y="5853113"/>
            <a:ext cx="853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LV and aortic pressure tracings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/>
              <a:t>What is the diagnosis? </a:t>
            </a:r>
          </a:p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3276600" y="1524000"/>
            <a:ext cx="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2971800" y="1447800"/>
            <a:ext cx="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0" animBg="1"/>
      <p:bldP spid="389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C:\Kannan\Hemodynamic tracings\Ebstein's.JPG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23218" r="2208" b="20265"/>
          <a:stretch>
            <a:fillRect/>
          </a:stretch>
        </p:blipFill>
        <p:spPr bwMode="auto">
          <a:xfrm>
            <a:off x="0" y="1371600"/>
            <a:ext cx="9140825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1828800" y="525463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/>
              <a:t>RV to RA pull back tracing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\\Aims_fileserver\aims_dept_info\Medical Transcription\rkk\Cardiology\007.jpg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4148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 descr="\\Aims_fileserver\aims_dept_info\Medical Transcription\rkk\Cardiology\008.jpg"/>
          <p:cNvPicPr preferRelativeResize="0">
            <a:picLocks noChangeArrowheads="1"/>
          </p:cNvPicPr>
          <p:nvPr/>
        </p:nvPicPr>
        <p:blipFill>
          <a:blip r:embed="rId2" cstate="email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411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4575"/>
          </a:xfrm>
        </p:spPr>
        <p:txBody>
          <a:bodyPr/>
          <a:lstStyle/>
          <a:p>
            <a:pPr algn="ctr" eaLnBrk="1" hangingPunct="1"/>
            <a:r>
              <a:rPr lang="en-US" b="1">
                <a:latin typeface="Trebuchet MS" charset="0"/>
              </a:rPr>
              <a:t>PRESSURES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83488" cy="42084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>
                <a:latin typeface="Trebuchet MS" charset="0"/>
              </a:rPr>
              <a:t>Catheter tipped manometers are still considered gold standard. Rarely available in clinical setting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rebuchet MS" charset="0"/>
              </a:rPr>
              <a:t>Fluid filled tubings and catheter are prone to errors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latin typeface="Trebuchet MS" charset="0"/>
              </a:rPr>
              <a:t>Great pains to be taken to minimize errors</a:t>
            </a:r>
          </a:p>
          <a:p>
            <a:pPr lvl="1"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0FFFF"/>
                </a:solidFill>
                <a:latin typeface="Trebuchet MS" charset="0"/>
              </a:rPr>
              <a:t>Level of transducer in relation to chest</a:t>
            </a:r>
          </a:p>
          <a:p>
            <a:pPr lvl="1"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0FFFF"/>
                </a:solidFill>
                <a:latin typeface="Trebuchet MS" charset="0"/>
              </a:rPr>
              <a:t>Constant check on calibration and zeroing during procedure</a:t>
            </a:r>
          </a:p>
          <a:p>
            <a:pPr lvl="1" eaLnBrk="1" hangingPunct="1">
              <a:lnSpc>
                <a:spcPct val="150000"/>
              </a:lnSpc>
              <a:buFont typeface="Wingdings" charset="0"/>
              <a:buChar char="§"/>
            </a:pPr>
            <a:r>
              <a:rPr lang="en-US">
                <a:solidFill>
                  <a:srgbClr val="00FFFF"/>
                </a:solidFill>
                <a:latin typeface="Trebuchet MS" charset="0"/>
              </a:rPr>
              <a:t>Recognize under and over damping of pressures and correct </a:t>
            </a:r>
          </a:p>
          <a:p>
            <a:pPr eaLnBrk="1" hangingPunct="1"/>
            <a:endParaRPr lang="en-US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\\Aims_fileserver\aims_dept_info\Medical Transcription\rkk\Cardiology\009.jpg"/>
          <p:cNvPicPr>
            <a:picLocks noChangeAspect="1" noChangeArrowheads="1"/>
          </p:cNvPicPr>
          <p:nvPr/>
        </p:nvPicPr>
        <p:blipFill>
          <a:blip r:embed="rId2" cstate="email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0" y="3429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AO</a:t>
            </a:r>
          </a:p>
        </p:txBody>
      </p: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152400" y="5791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PA</a:t>
            </a:r>
          </a:p>
        </p:txBody>
      </p:sp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0" y="23622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Balloon Occlusion</a:t>
            </a: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5334000" y="25146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Balloon deflation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\\Aims_fileserver\aims_dept_info\Medical Transcription\rkk\Cardiology\010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1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4343400" y="1828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Pre Proc</a:t>
            </a: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\\Aims_fileserver\aims_dept_info\Medical Transcription\rkk\Cardiology\011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3886200" y="129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Post Proc</a:t>
            </a: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C:\Kannan\Hemodynamic tracings\TS.JPG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2231" r="14357" b="14316"/>
          <a:stretch>
            <a:fillRect/>
          </a:stretch>
        </p:blipFill>
        <p:spPr bwMode="auto">
          <a:xfrm>
            <a:off x="0" y="225425"/>
            <a:ext cx="9067800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paradoxu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1219200" y="5783263"/>
            <a:ext cx="693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What sign is shown?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 descr="paradoxu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154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60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2600">
                <a:solidFill>
                  <a:srgbClr val="FFFF00"/>
                </a:solidFill>
                <a:latin typeface="Arial" charset="0"/>
              </a:rPr>
            </a:br>
            <a:r>
              <a:rPr lang="en-US" sz="3200" b="1">
                <a:solidFill>
                  <a:srgbClr val="FFFF00"/>
                </a:solidFill>
                <a:latin typeface="Arial" charset="0"/>
              </a:rPr>
              <a:t>Why are we catheterizing this patient with Congenital Heart Disease?</a:t>
            </a:r>
            <a:r>
              <a:rPr lang="en-US" sz="260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2600">
                <a:solidFill>
                  <a:srgbClr val="FFFF00"/>
                </a:solidFill>
                <a:latin typeface="Arial" charset="0"/>
              </a:rPr>
            </a:br>
            <a:endParaRPr lang="en-US" sz="2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>
                <a:latin typeface="Arial" charset="0"/>
              </a:rPr>
              <a:t>Flows and Resistances:</a:t>
            </a:r>
          </a:p>
          <a:p>
            <a:pPr eaLnBrk="1" hangingPunct="1">
              <a:buFontTx/>
              <a:buNone/>
            </a:pPr>
            <a:endParaRPr lang="en-US" sz="2800" b="1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Operability in borderline situations</a:t>
            </a:r>
          </a:p>
          <a:p>
            <a:pPr eaLnBrk="1" hangingPunct="1"/>
            <a:r>
              <a:rPr lang="en-US">
                <a:latin typeface="Arial" charset="0"/>
              </a:rPr>
              <a:t>Before single ventricle palliation (Glenn / Fontan)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 rot="10800000">
            <a:off x="381000" y="1676400"/>
            <a:ext cx="8382000" cy="4495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524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+mj-ea"/>
                <a:cs typeface="Times New Roman" charset="0"/>
              </a:rPr>
              <a:t/>
            </a:r>
            <a:br>
              <a:rPr lang="en-US" dirty="0">
                <a:latin typeface="Times New Roman" charset="0"/>
                <a:ea typeface="+mj-ea"/>
                <a:cs typeface="Times New Roman" charset="0"/>
              </a:rPr>
            </a:br>
            <a:r>
              <a:rPr lang="en-US" sz="3600" b="1" dirty="0">
                <a:latin typeface="Times New Roman" charset="0"/>
                <a:ea typeface="+mj-ea"/>
                <a:cs typeface="Times New Roman" charset="0"/>
              </a:rPr>
              <a:t>When Do We Need to Catheterize Patients With Left to Right Shunts?</a:t>
            </a:r>
            <a:r>
              <a:rPr lang="en-US" b="1" dirty="0">
                <a:latin typeface="Times New Roman" charset="0"/>
                <a:ea typeface="+mj-ea"/>
                <a:cs typeface="+mj-cs"/>
              </a:rPr>
              <a:t> </a:t>
            </a:r>
            <a:br>
              <a:rPr lang="en-US" b="1" dirty="0">
                <a:latin typeface="Times New Roman" charset="0"/>
                <a:ea typeface="+mj-ea"/>
                <a:cs typeface="+mj-cs"/>
              </a:rPr>
            </a:br>
            <a:endParaRPr lang="en-US" b="1" dirty="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91000" y="2133600"/>
            <a:ext cx="4572000" cy="10064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Clear clinical /noninvasive evidence of a large left – right shunt.  Typically younger patients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2133600" cy="3968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Operable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57150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CCFF"/>
                </a:solidFill>
              </a:rPr>
              <a:t>Inoperable: Eisenmenger physiology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0" y="5715000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CCFF"/>
                </a:solidFill>
              </a:rPr>
              <a:t>Clear evidence of shunt reversal resulting from high PVR.  Typically older patients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62000" y="3733800"/>
            <a:ext cx="7543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66FF"/>
                </a:solidFill>
              </a:rPr>
              <a:t>Borderline situation: PVR elevated by clinical/non-invasive assessment.  Degree of elevation of PVR (and therefore operability)  uncertain.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 autoUpdateAnimBg="0"/>
      <p:bldP spid="11269" grpId="0" animBg="1" autoUpdateAnimBg="0"/>
      <p:bldP spid="11270" grpId="0" autoUpdateAnimBg="0"/>
      <p:bldP spid="11271" grpId="0" autoUpdateAnimBg="0"/>
      <p:bldP spid="112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8nov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791200" cy="3525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00020"/>
          <p:cNvPicPr>
            <a:picLocks noChangeAspect="1" noChangeArrowheads="1"/>
          </p:cNvPicPr>
          <p:nvPr/>
        </p:nvPicPr>
        <p:blipFill>
          <a:blip r:embed="rId3" cstate="email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4219" r="33553" b="15617"/>
          <a:stretch>
            <a:fillRect/>
          </a:stretch>
        </p:blipFill>
        <p:spPr bwMode="auto">
          <a:xfrm>
            <a:off x="4800600" y="685800"/>
            <a:ext cx="2971800" cy="2819400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t="11905" r="14178" b="15369"/>
          <a:stretch>
            <a:fillRect/>
          </a:stretch>
        </p:blipFill>
        <p:spPr bwMode="auto">
          <a:xfrm>
            <a:off x="1371600" y="762000"/>
            <a:ext cx="3124200" cy="2733675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2362200" y="4114800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V="1">
            <a:off x="3581400" y="5105400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V="1">
            <a:off x="6858000" y="6096000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Office PowerPoint</Application>
  <PresentationFormat>On-screen Show (4:3)</PresentationFormat>
  <Paragraphs>340</Paragraphs>
  <Slides>65</Slides>
  <Notes>4</Notes>
  <HiddenSlides>17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Revolution</vt:lpstr>
      <vt:lpstr>Interpreting Hemodynamic Data. Pressures Flow and Resistance Estimations</vt:lpstr>
      <vt:lpstr>PowerPoint Presentation</vt:lpstr>
      <vt:lpstr>Questions: Before, During and After Catheterization</vt:lpstr>
      <vt:lpstr> Why are we Catheterizing this patient with Congenital Heart Disease? </vt:lpstr>
      <vt:lpstr> Why are we catheterizing this patient with Congenital Heart Disease? </vt:lpstr>
      <vt:lpstr>PRESSURES</vt:lpstr>
      <vt:lpstr> Why are we catheterizing this patient with Congenital Heart Disease? </vt:lpstr>
      <vt:lpstr> When Do We Need to Catheterize Patients With Left to Right Shunts?  </vt:lpstr>
      <vt:lpstr>PowerPoint Presentation</vt:lpstr>
      <vt:lpstr>PowerPoint Presentation</vt:lpstr>
      <vt:lpstr> When Do We Need to Catheterize Patients With VSD, PDA?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Questions: Before, During and After Catheterization</vt:lpstr>
      <vt:lpstr>What Specific Information is being sought?</vt:lpstr>
      <vt:lpstr>Flow Calculations</vt:lpstr>
      <vt:lpstr>Flow Measurements: O2 Content</vt:lpstr>
      <vt:lpstr>Dissolved O2</vt:lpstr>
      <vt:lpstr>Oxygen Saturation Measurements</vt:lpstr>
      <vt:lpstr>PowerPoint Presentation</vt:lpstr>
      <vt:lpstr>Flows</vt:lpstr>
      <vt:lpstr>Flows</vt:lpstr>
      <vt:lpstr>Shunt Ratio (Qp/Qs)</vt:lpstr>
      <vt:lpstr>Shunt Calculations in admixture lesions</vt:lpstr>
      <vt:lpstr>Flow Calculations: Sources of Error</vt:lpstr>
      <vt:lpstr>O2 Saturation Errors</vt:lpstr>
      <vt:lpstr>O2 Saturation Errors</vt:lpstr>
      <vt:lpstr>Mixed Venous Saturation</vt:lpstr>
      <vt:lpstr>Oxygen Consumption</vt:lpstr>
      <vt:lpstr>Oxygen Consumption</vt:lpstr>
      <vt:lpstr>Oxygen Consumption</vt:lpstr>
      <vt:lpstr>Flow Calculations: Limitations</vt:lpstr>
      <vt:lpstr>Sampling Sequence</vt:lpstr>
      <vt:lpstr>What is a Significant Step-up?  Shunt detection by oxymetry</vt:lpstr>
      <vt:lpstr>Criteria for step-up</vt:lpstr>
      <vt:lpstr>PVR Estimation</vt:lpstr>
      <vt:lpstr>Determinants of Pulmonary Vascular Resistance (PVR)</vt:lpstr>
      <vt:lpstr>Left to Right Shunts:  Conditions that increase PVR</vt:lpstr>
      <vt:lpstr>Heart Lung Interactions: L - R Shunts with Hypoventilation</vt:lpstr>
      <vt:lpstr>Heart Lung Interactions: L-R Shunts with Hypoventilation</vt:lpstr>
      <vt:lpstr>Special maneuvers in Cath lab </vt:lpstr>
      <vt:lpstr>PowerPoint Presentation</vt:lpstr>
      <vt:lpstr>PowerPoint Presentation</vt:lpstr>
      <vt:lpstr>PowerPoint Presentation</vt:lpstr>
      <vt:lpstr>PowerPoint Presentation</vt:lpstr>
      <vt:lpstr>PVR assessment in the presence of asymmetric pulmonary blood flows</vt:lpstr>
      <vt:lpstr>Some rules in interpreting  hemodynamic data</vt:lpstr>
      <vt:lpstr>Some rules in interpreting  hemodynamic data</vt:lpstr>
      <vt:lpstr>Some rules in interpreting  hemodynamic data</vt:lpstr>
      <vt:lpstr>SUMMARY</vt:lpstr>
      <vt:lpstr>SUMMARY</vt:lpstr>
      <vt:lpstr>Hemodynamic Tracings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KrishnaKumar</dc:creator>
  <cp:lastModifiedBy>sims</cp:lastModifiedBy>
  <cp:revision>77</cp:revision>
  <dcterms:created xsi:type="dcterms:W3CDTF">2007-03-03T11:26:48Z</dcterms:created>
  <dcterms:modified xsi:type="dcterms:W3CDTF">2014-03-17T09:05:39Z</dcterms:modified>
</cp:coreProperties>
</file>