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90" r:id="rId9"/>
    <p:sldId id="291" r:id="rId10"/>
    <p:sldId id="288" r:id="rId11"/>
    <p:sldId id="286" r:id="rId12"/>
    <p:sldId id="287" r:id="rId13"/>
    <p:sldId id="289" r:id="rId14"/>
    <p:sldId id="264" r:id="rId15"/>
    <p:sldId id="265" r:id="rId16"/>
    <p:sldId id="266" r:id="rId17"/>
    <p:sldId id="267" r:id="rId18"/>
    <p:sldId id="268"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DA6D0-0225-4CEF-811C-E84A13FD5D04}" type="datetimeFigureOut">
              <a:rPr lang="en-US" smtClean="0"/>
              <a:t>3/4/2018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18B9D-FC37-4721-9969-F6F32F0369D6}" type="slidenum">
              <a:rPr lang="en-US" smtClean="0"/>
              <a:t>‹#›</a:t>
            </a:fld>
            <a:endParaRPr lang="en-US"/>
          </a:p>
        </p:txBody>
      </p:sp>
    </p:spTree>
    <p:extLst>
      <p:ext uri="{BB962C8B-B14F-4D97-AF65-F5344CB8AC3E}">
        <p14:creationId xmlns:p14="http://schemas.microsoft.com/office/powerpoint/2010/main" val="3720088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1. Type 1 </a:t>
            </a:r>
            <a:r>
              <a:rPr lang="en-US" sz="1200" b="0" i="0" u="none" strike="noStrike" kern="1200" baseline="0" dirty="0" err="1" smtClean="0">
                <a:solidFill>
                  <a:schemeClr val="tx1"/>
                </a:solidFill>
                <a:latin typeface="+mn-lt"/>
                <a:ea typeface="+mn-ea"/>
                <a:cs typeface="+mn-cs"/>
              </a:rPr>
              <a:t>BrS</a:t>
            </a:r>
            <a:r>
              <a:rPr lang="en-US" sz="1200" b="0" i="0" u="none" strike="noStrike" kern="1200" baseline="0" dirty="0" smtClean="0">
                <a:solidFill>
                  <a:schemeClr val="tx1"/>
                </a:solidFill>
                <a:latin typeface="+mn-lt"/>
                <a:ea typeface="+mn-ea"/>
                <a:cs typeface="+mn-cs"/>
              </a:rPr>
              <a:t> is diagnosed in patients with ST segment</a:t>
            </a:r>
          </a:p>
          <a:p>
            <a:r>
              <a:rPr lang="en-US" sz="1200" b="0" i="0" u="none" strike="noStrike" kern="1200" baseline="0" dirty="0" smtClean="0">
                <a:solidFill>
                  <a:schemeClr val="tx1"/>
                </a:solidFill>
                <a:latin typeface="+mn-lt"/>
                <a:ea typeface="+mn-ea"/>
                <a:cs typeface="+mn-cs"/>
              </a:rPr>
              <a:t>elevation &gt;2 </a:t>
            </a:r>
            <a:r>
              <a:rPr lang="en-US" sz="1200" b="0" i="0" u="none" strike="noStrike" kern="1200" baseline="0" dirty="0" err="1" smtClean="0">
                <a:solidFill>
                  <a:schemeClr val="tx1"/>
                </a:solidFill>
                <a:latin typeface="+mn-lt"/>
                <a:ea typeface="+mn-ea"/>
                <a:cs typeface="+mn-cs"/>
              </a:rPr>
              <a:t>mmin</a:t>
            </a:r>
            <a:r>
              <a:rPr lang="en-US" sz="1200" b="0" i="0" u="none" strike="noStrike" kern="1200" baseline="0" dirty="0" smtClean="0">
                <a:solidFill>
                  <a:schemeClr val="tx1"/>
                </a:solidFill>
                <a:latin typeface="+mn-lt"/>
                <a:ea typeface="+mn-ea"/>
                <a:cs typeface="+mn-cs"/>
              </a:rPr>
              <a:t> &gt; one lead among the right precordial</a:t>
            </a:r>
          </a:p>
          <a:p>
            <a:r>
              <a:rPr lang="en-US" sz="1200" b="0" i="0" u="none" strike="noStrike" kern="1200" baseline="0" dirty="0" smtClean="0">
                <a:solidFill>
                  <a:schemeClr val="tx1"/>
                </a:solidFill>
                <a:latin typeface="+mn-lt"/>
                <a:ea typeface="+mn-ea"/>
                <a:cs typeface="+mn-cs"/>
              </a:rPr>
              <a:t>leads V1eV3, followed by negative T wave, positioned in</a:t>
            </a:r>
          </a:p>
          <a:p>
            <a:r>
              <a:rPr lang="en-US" sz="1200" b="0" i="0" u="none" strike="noStrike" kern="1200" baseline="0" dirty="0" smtClean="0">
                <a:solidFill>
                  <a:schemeClr val="tx1"/>
                </a:solidFill>
                <a:latin typeface="+mn-lt"/>
                <a:ea typeface="+mn-ea"/>
                <a:cs typeface="+mn-cs"/>
              </a:rPr>
              <a:t>the 2nd, 3rd or 4th intercostal space occurring either</a:t>
            </a:r>
          </a:p>
          <a:p>
            <a:r>
              <a:rPr lang="en-US" sz="1200" b="0" i="0" u="none" strike="noStrike" kern="1200" baseline="0" dirty="0" smtClean="0">
                <a:solidFill>
                  <a:schemeClr val="tx1"/>
                </a:solidFill>
                <a:latin typeface="+mn-lt"/>
                <a:ea typeface="+mn-ea"/>
                <a:cs typeface="+mn-cs"/>
              </a:rPr>
              <a:t>spontaneously or after provocative drug test with intravenous</a:t>
            </a:r>
          </a:p>
          <a:p>
            <a:r>
              <a:rPr lang="en-US" sz="1200" b="0" i="0" u="none" strike="noStrike" kern="1200" baseline="0" dirty="0" smtClean="0">
                <a:solidFill>
                  <a:schemeClr val="tx1"/>
                </a:solidFill>
                <a:latin typeface="+mn-lt"/>
                <a:ea typeface="+mn-ea"/>
                <a:cs typeface="+mn-cs"/>
              </a:rPr>
              <a:t>administration of Class I antiarrhythmic drugs.</a:t>
            </a:r>
          </a:p>
          <a:p>
            <a:r>
              <a:rPr lang="en-US" sz="1200" b="0" i="0" u="none" strike="noStrike" kern="1200" baseline="0" dirty="0" smtClean="0">
                <a:solidFill>
                  <a:schemeClr val="tx1"/>
                </a:solidFill>
                <a:latin typeface="+mn-lt"/>
                <a:ea typeface="+mn-ea"/>
                <a:cs typeface="+mn-cs"/>
              </a:rPr>
              <a:t>2. Type 2 </a:t>
            </a:r>
            <a:r>
              <a:rPr lang="en-US" sz="1200" b="0" i="0" u="none" strike="noStrike" kern="1200" baseline="0" dirty="0" err="1" smtClean="0">
                <a:solidFill>
                  <a:schemeClr val="tx1"/>
                </a:solidFill>
                <a:latin typeface="+mn-lt"/>
                <a:ea typeface="+mn-ea"/>
                <a:cs typeface="+mn-cs"/>
              </a:rPr>
              <a:t>BrS</a:t>
            </a:r>
            <a:r>
              <a:rPr lang="en-US" sz="1200" b="0" i="0" u="none" strike="noStrike" kern="1200" baseline="0" dirty="0" smtClean="0">
                <a:solidFill>
                  <a:schemeClr val="tx1"/>
                </a:solidFill>
                <a:latin typeface="+mn-lt"/>
                <a:ea typeface="+mn-ea"/>
                <a:cs typeface="+mn-cs"/>
              </a:rPr>
              <a:t>: characterized by saddleback type ST segment</a:t>
            </a:r>
          </a:p>
          <a:p>
            <a:r>
              <a:rPr lang="en-US" sz="1200" b="0" i="0" u="none" strike="noStrike" kern="1200" baseline="0" dirty="0" smtClean="0">
                <a:solidFill>
                  <a:schemeClr val="tx1"/>
                </a:solidFill>
                <a:latin typeface="+mn-lt"/>
                <a:ea typeface="+mn-ea"/>
                <a:cs typeface="+mn-cs"/>
              </a:rPr>
              <a:t>elevation of more than 2 mm a trough and a positive or</a:t>
            </a:r>
          </a:p>
          <a:p>
            <a:r>
              <a:rPr lang="en-US" sz="1200" b="0" i="0" u="none" strike="noStrike" kern="1200" baseline="0" dirty="0" smtClean="0">
                <a:solidFill>
                  <a:schemeClr val="tx1"/>
                </a:solidFill>
                <a:latin typeface="+mn-lt"/>
                <a:ea typeface="+mn-ea"/>
                <a:cs typeface="+mn-cs"/>
              </a:rPr>
              <a:t>biphasic T wave.</a:t>
            </a:r>
          </a:p>
          <a:p>
            <a:r>
              <a:rPr lang="en-US" sz="1200" b="0" i="0" u="none" strike="noStrike" kern="1200" baseline="0" dirty="0" smtClean="0">
                <a:solidFill>
                  <a:schemeClr val="tx1"/>
                </a:solidFill>
                <a:latin typeface="+mn-lt"/>
                <a:ea typeface="+mn-ea"/>
                <a:cs typeface="+mn-cs"/>
              </a:rPr>
              <a:t>3. Type 3 </a:t>
            </a:r>
            <a:r>
              <a:rPr lang="en-US" sz="1200" b="0" i="0" u="none" strike="noStrike" kern="1200" baseline="0" dirty="0" err="1" smtClean="0">
                <a:solidFill>
                  <a:schemeClr val="tx1"/>
                </a:solidFill>
                <a:latin typeface="+mn-lt"/>
                <a:ea typeface="+mn-ea"/>
                <a:cs typeface="+mn-cs"/>
              </a:rPr>
              <a:t>BrS</a:t>
            </a:r>
            <a:r>
              <a:rPr lang="en-US" sz="1200" b="0" i="0" u="none" strike="noStrike" kern="1200" baseline="0" dirty="0" smtClean="0">
                <a:solidFill>
                  <a:schemeClr val="tx1"/>
                </a:solidFill>
                <a:latin typeface="+mn-lt"/>
                <a:ea typeface="+mn-ea"/>
                <a:cs typeface="+mn-cs"/>
              </a:rPr>
              <a:t>: characterized by saddleback or coved type ST</a:t>
            </a:r>
          </a:p>
          <a:p>
            <a:r>
              <a:rPr lang="en-US" sz="1200" b="0" i="0" u="none" strike="noStrike" kern="1200" baseline="0" dirty="0" smtClean="0">
                <a:solidFill>
                  <a:schemeClr val="tx1"/>
                </a:solidFill>
                <a:latin typeface="+mn-lt"/>
                <a:ea typeface="+mn-ea"/>
                <a:cs typeface="+mn-cs"/>
              </a:rPr>
              <a:t>segment elevation &lt;1 mm.</a:t>
            </a:r>
            <a:endParaRPr lang="en-US" dirty="0"/>
          </a:p>
        </p:txBody>
      </p:sp>
      <p:sp>
        <p:nvSpPr>
          <p:cNvPr id="4" name="Slide Number Placeholder 3"/>
          <p:cNvSpPr>
            <a:spLocks noGrp="1"/>
          </p:cNvSpPr>
          <p:nvPr>
            <p:ph type="sldNum" sz="quarter" idx="10"/>
          </p:nvPr>
        </p:nvSpPr>
        <p:spPr/>
        <p:txBody>
          <a:bodyPr/>
          <a:lstStyle/>
          <a:p>
            <a:fld id="{43C18B9D-FC37-4721-9969-F6F32F0369D6}" type="slidenum">
              <a:rPr lang="en-US" smtClean="0"/>
              <a:t>10</a:t>
            </a:fld>
            <a:endParaRPr lang="en-US"/>
          </a:p>
        </p:txBody>
      </p:sp>
    </p:spTree>
    <p:extLst>
      <p:ext uri="{BB962C8B-B14F-4D97-AF65-F5344CB8AC3E}">
        <p14:creationId xmlns:p14="http://schemas.microsoft.com/office/powerpoint/2010/main" val="19501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BD920-CD1B-41B9-8BF7-1662748EEC86}" type="slidenum">
              <a:rPr lang="en-US" altLang="en-US"/>
              <a:pPr/>
              <a:t>17</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ltLang="en-US"/>
              <a:t>5.5-6: mild, 6.1-7: moderate, &gt;7 severe.</a:t>
            </a:r>
          </a:p>
        </p:txBody>
      </p:sp>
    </p:spTree>
    <p:extLst>
      <p:ext uri="{BB962C8B-B14F-4D97-AF65-F5344CB8AC3E}">
        <p14:creationId xmlns:p14="http://schemas.microsoft.com/office/powerpoint/2010/main" val="43230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196389-F1D0-461B-BF3C-DBB0643D6EDD}"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189590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96389-F1D0-461B-BF3C-DBB0643D6EDD}"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22790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96389-F1D0-461B-BF3C-DBB0643D6EDD}"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300810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96389-F1D0-461B-BF3C-DBB0643D6EDD}"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81103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196389-F1D0-461B-BF3C-DBB0643D6EDD}"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229151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196389-F1D0-461B-BF3C-DBB0643D6EDD}" type="datetimeFigureOut">
              <a:rPr lang="en-US" smtClean="0"/>
              <a:t>3/4/2018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429268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196389-F1D0-461B-BF3C-DBB0643D6EDD}" type="datetimeFigureOut">
              <a:rPr lang="en-US" smtClean="0"/>
              <a:t>3/4/2018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427481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196389-F1D0-461B-BF3C-DBB0643D6EDD}" type="datetimeFigureOut">
              <a:rPr lang="en-US" smtClean="0"/>
              <a:t>3/4/2018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55368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96389-F1D0-461B-BF3C-DBB0643D6EDD}" type="datetimeFigureOut">
              <a:rPr lang="en-US" smtClean="0"/>
              <a:t>3/4/2018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274034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96389-F1D0-461B-BF3C-DBB0643D6EDD}" type="datetimeFigureOut">
              <a:rPr lang="en-US" smtClean="0"/>
              <a:t>3/4/2018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358939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96389-F1D0-461B-BF3C-DBB0643D6EDD}" type="datetimeFigureOut">
              <a:rPr lang="en-US" smtClean="0"/>
              <a:t>3/4/2018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E7F18C-61D6-4CA6-B676-6F91033DD22C}" type="slidenum">
              <a:rPr lang="en-US" smtClean="0"/>
              <a:t>‹#›</a:t>
            </a:fld>
            <a:endParaRPr lang="en-US"/>
          </a:p>
        </p:txBody>
      </p:sp>
    </p:spTree>
    <p:extLst>
      <p:ext uri="{BB962C8B-B14F-4D97-AF65-F5344CB8AC3E}">
        <p14:creationId xmlns:p14="http://schemas.microsoft.com/office/powerpoint/2010/main" val="233403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96389-F1D0-461B-BF3C-DBB0643D6EDD}" type="datetimeFigureOut">
              <a:rPr lang="en-US" smtClean="0"/>
              <a:t>3/4/2018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7F18C-61D6-4CA6-B676-6F91033DD22C}" type="slidenum">
              <a:rPr lang="en-US" smtClean="0"/>
              <a:t>‹#›</a:t>
            </a:fld>
            <a:endParaRPr lang="en-US"/>
          </a:p>
        </p:txBody>
      </p:sp>
    </p:spTree>
    <p:extLst>
      <p:ext uri="{BB962C8B-B14F-4D97-AF65-F5344CB8AC3E}">
        <p14:creationId xmlns:p14="http://schemas.microsoft.com/office/powerpoint/2010/main" val="2548787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ECGs…</a:t>
            </a:r>
            <a:endParaRPr lang="en-US" dirty="0"/>
          </a:p>
        </p:txBody>
      </p:sp>
      <p:sp>
        <p:nvSpPr>
          <p:cNvPr id="3" name="Subtitle 2"/>
          <p:cNvSpPr>
            <a:spLocks noGrp="1"/>
          </p:cNvSpPr>
          <p:nvPr>
            <p:ph type="subTitle" idx="1"/>
          </p:nvPr>
        </p:nvSpPr>
        <p:spPr/>
        <p:txBody>
          <a:bodyPr/>
          <a:lstStyle/>
          <a:p>
            <a:r>
              <a:rPr lang="en-US" dirty="0" err="1" smtClean="0"/>
              <a:t>Dr.Sharada</a:t>
            </a:r>
            <a:r>
              <a:rPr lang="en-US" dirty="0" smtClean="0"/>
              <a:t>, Prof </a:t>
            </a:r>
            <a:r>
              <a:rPr lang="en-US" dirty="0" smtClean="0"/>
              <a:t>Cardiology,</a:t>
            </a:r>
          </a:p>
          <a:p>
            <a:r>
              <a:rPr lang="en-US" dirty="0" err="1" smtClean="0"/>
              <a:t>Saveetha</a:t>
            </a:r>
            <a:r>
              <a:rPr lang="en-US" dirty="0" smtClean="0"/>
              <a:t> Med College &amp; Hospital</a:t>
            </a:r>
          </a:p>
          <a:p>
            <a:r>
              <a:rPr lang="en-US" dirty="0" smtClean="0"/>
              <a:t>Chennai</a:t>
            </a:r>
            <a:endParaRPr lang="en-US" dirty="0"/>
          </a:p>
        </p:txBody>
      </p:sp>
    </p:spTree>
    <p:extLst>
      <p:ext uri="{BB962C8B-B14F-4D97-AF65-F5344CB8AC3E}">
        <p14:creationId xmlns:p14="http://schemas.microsoft.com/office/powerpoint/2010/main" val="145715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Brugada</a:t>
            </a:r>
            <a:r>
              <a:rPr lang="en-US" dirty="0" smtClean="0"/>
              <a:t> Syndrome</a:t>
            </a:r>
            <a:endParaRPr lang="en-US" dirty="0"/>
          </a:p>
        </p:txBody>
      </p:sp>
      <p:pic>
        <p:nvPicPr>
          <p:cNvPr id="3" name="Picture 2"/>
          <p:cNvPicPr>
            <a:picLocks noChangeAspect="1"/>
          </p:cNvPicPr>
          <p:nvPr/>
        </p:nvPicPr>
        <p:blipFill>
          <a:blip r:embed="rId3"/>
          <a:stretch>
            <a:fillRect/>
          </a:stretch>
        </p:blipFill>
        <p:spPr>
          <a:xfrm>
            <a:off x="838200" y="2116097"/>
            <a:ext cx="5499069" cy="2871465"/>
          </a:xfrm>
          <a:prstGeom prst="rect">
            <a:avLst/>
          </a:prstGeom>
        </p:spPr>
      </p:pic>
      <p:pic>
        <p:nvPicPr>
          <p:cNvPr id="4" name="Picture 3"/>
          <p:cNvPicPr>
            <a:picLocks noChangeAspect="1"/>
          </p:cNvPicPr>
          <p:nvPr/>
        </p:nvPicPr>
        <p:blipFill>
          <a:blip r:embed="rId4"/>
          <a:stretch>
            <a:fillRect/>
          </a:stretch>
        </p:blipFill>
        <p:spPr>
          <a:xfrm>
            <a:off x="6687882" y="2242727"/>
            <a:ext cx="4786993" cy="2770496"/>
          </a:xfrm>
          <a:prstGeom prst="rect">
            <a:avLst/>
          </a:prstGeom>
        </p:spPr>
      </p:pic>
      <p:sp>
        <p:nvSpPr>
          <p:cNvPr id="5" name="TextBox 4"/>
          <p:cNvSpPr txBox="1"/>
          <p:nvPr/>
        </p:nvSpPr>
        <p:spPr>
          <a:xfrm>
            <a:off x="1405719" y="5513696"/>
            <a:ext cx="9812741" cy="954107"/>
          </a:xfrm>
          <a:prstGeom prst="rect">
            <a:avLst/>
          </a:prstGeom>
          <a:noFill/>
          <a:ln>
            <a:solidFill>
              <a:srgbClr val="C00000"/>
            </a:solidFill>
          </a:ln>
        </p:spPr>
        <p:txBody>
          <a:bodyPr wrap="square" rtlCol="0">
            <a:spAutoFit/>
          </a:bodyPr>
          <a:lstStyle/>
          <a:p>
            <a:pPr marL="457200" indent="-457200">
              <a:buFont typeface="Arial" panose="020B0604020202020204" pitchFamily="34" charset="0"/>
              <a:buChar char="•"/>
            </a:pPr>
            <a:r>
              <a:rPr lang="en-US" sz="2800" dirty="0" smtClean="0"/>
              <a:t>ST elevation V1-V3, “RBBB”: Second R wave is an accentuation of J wave. (hence no S wave in left precordial leads).</a:t>
            </a:r>
            <a:endParaRPr lang="en-US" sz="2800" dirty="0"/>
          </a:p>
        </p:txBody>
      </p:sp>
      <p:sp>
        <p:nvSpPr>
          <p:cNvPr id="6" name="Rectangle 5"/>
          <p:cNvSpPr/>
          <p:nvPr/>
        </p:nvSpPr>
        <p:spPr>
          <a:xfrm>
            <a:off x="838200" y="180459"/>
            <a:ext cx="1928157" cy="369332"/>
          </a:xfrm>
          <a:prstGeom prst="rect">
            <a:avLst/>
          </a:prstGeom>
        </p:spPr>
        <p:txBody>
          <a:bodyPr wrap="none">
            <a:spAutoFit/>
          </a:bodyPr>
          <a:lstStyle/>
          <a:p>
            <a:r>
              <a:rPr lang="en-US" dirty="0" smtClean="0">
                <a:solidFill>
                  <a:srgbClr val="FF0000"/>
                </a:solidFill>
              </a:rPr>
              <a:t>J Point Elevation….</a:t>
            </a:r>
            <a:endParaRPr lang="en-US" dirty="0">
              <a:solidFill>
                <a:srgbClr val="FF0000"/>
              </a:solidFill>
            </a:endParaRPr>
          </a:p>
        </p:txBody>
      </p:sp>
    </p:spTree>
    <p:extLst>
      <p:ext uri="{BB962C8B-B14F-4D97-AF65-F5344CB8AC3E}">
        <p14:creationId xmlns:p14="http://schemas.microsoft.com/office/powerpoint/2010/main" val="400629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1734"/>
            <a:ext cx="11062648" cy="662782"/>
          </a:xfrm>
          <a:ln>
            <a:solidFill>
              <a:srgbClr val="C00000"/>
            </a:solidFill>
          </a:ln>
        </p:spPr>
        <p:txBody>
          <a:bodyPr>
            <a:normAutofit fontScale="90000"/>
          </a:bodyPr>
          <a:lstStyle/>
          <a:p>
            <a:r>
              <a:rPr lang="en-US" sz="3200" dirty="0"/>
              <a:t>J wave </a:t>
            </a:r>
            <a:r>
              <a:rPr lang="en-US" sz="3200" dirty="0" smtClean="0"/>
              <a:t>genesis: </a:t>
            </a:r>
            <a:r>
              <a:rPr lang="en-US" sz="3200" dirty="0"/>
              <a:t>Action potential in normal and J wave syndrome</a:t>
            </a:r>
          </a:p>
        </p:txBody>
      </p:sp>
      <p:pic>
        <p:nvPicPr>
          <p:cNvPr id="5" name="Picture 4"/>
          <p:cNvPicPr>
            <a:picLocks noChangeAspect="1"/>
          </p:cNvPicPr>
          <p:nvPr/>
        </p:nvPicPr>
        <p:blipFill>
          <a:blip r:embed="rId2"/>
          <a:stretch>
            <a:fillRect/>
          </a:stretch>
        </p:blipFill>
        <p:spPr>
          <a:xfrm>
            <a:off x="185042" y="1069357"/>
            <a:ext cx="11821916" cy="5428969"/>
          </a:xfrm>
          <a:prstGeom prst="rect">
            <a:avLst/>
          </a:prstGeom>
        </p:spPr>
      </p:pic>
    </p:spTree>
    <p:extLst>
      <p:ext uri="{BB962C8B-B14F-4D97-AF65-F5344CB8AC3E}">
        <p14:creationId xmlns:p14="http://schemas.microsoft.com/office/powerpoint/2010/main" val="2999310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10169"/>
            <a:ext cx="10515600" cy="524303"/>
          </a:xfrm>
        </p:spPr>
        <p:txBody>
          <a:bodyPr>
            <a:normAutofit fontScale="90000"/>
          </a:bodyPr>
          <a:lstStyle/>
          <a:p>
            <a:r>
              <a:rPr lang="en-US" dirty="0" smtClean="0"/>
              <a:t>Early Repolarization Syndromes</a:t>
            </a:r>
            <a:endParaRPr lang="en-US" dirty="0"/>
          </a:p>
        </p:txBody>
      </p:sp>
      <p:sp>
        <p:nvSpPr>
          <p:cNvPr id="6" name="Text Placeholder 5"/>
          <p:cNvSpPr>
            <a:spLocks noGrp="1"/>
          </p:cNvSpPr>
          <p:nvPr>
            <p:ph type="body" idx="1"/>
          </p:nvPr>
        </p:nvSpPr>
        <p:spPr>
          <a:xfrm>
            <a:off x="501863" y="1194864"/>
            <a:ext cx="5438017" cy="530421"/>
          </a:xfrm>
        </p:spPr>
        <p:txBody>
          <a:bodyPr/>
          <a:lstStyle/>
          <a:p>
            <a:r>
              <a:rPr lang="en-US" dirty="0" smtClean="0"/>
              <a:t>A. Benign type with rapidly ascending ST</a:t>
            </a:r>
            <a:endParaRPr lang="en-US" dirty="0"/>
          </a:p>
        </p:txBody>
      </p:sp>
      <p:sp>
        <p:nvSpPr>
          <p:cNvPr id="8" name="Text Placeholder 7"/>
          <p:cNvSpPr>
            <a:spLocks noGrp="1"/>
          </p:cNvSpPr>
          <p:nvPr>
            <p:ph type="body" sz="quarter" idx="3"/>
          </p:nvPr>
        </p:nvSpPr>
        <p:spPr>
          <a:xfrm>
            <a:off x="6469039" y="889428"/>
            <a:ext cx="5322626" cy="823912"/>
          </a:xfrm>
        </p:spPr>
        <p:txBody>
          <a:bodyPr/>
          <a:lstStyle/>
          <a:p>
            <a:pPr algn="ctr"/>
            <a:r>
              <a:rPr lang="en-US" dirty="0" err="1" smtClean="0"/>
              <a:t>B.Malignant</a:t>
            </a:r>
            <a:r>
              <a:rPr lang="en-US" dirty="0" smtClean="0"/>
              <a:t> type with horizontal/descending type</a:t>
            </a:r>
            <a:endParaRPr lang="en-US" dirty="0"/>
          </a:p>
        </p:txBody>
      </p:sp>
      <p:pic>
        <p:nvPicPr>
          <p:cNvPr id="5" name="Picture 4"/>
          <p:cNvPicPr>
            <a:picLocks noChangeAspect="1"/>
          </p:cNvPicPr>
          <p:nvPr/>
        </p:nvPicPr>
        <p:blipFill rotWithShape="1">
          <a:blip r:embed="rId2"/>
          <a:srcRect l="49688" t="24" b="55024"/>
          <a:stretch/>
        </p:blipFill>
        <p:spPr>
          <a:xfrm>
            <a:off x="6864823" y="1663324"/>
            <a:ext cx="4162567" cy="4634686"/>
          </a:xfrm>
          <a:prstGeom prst="rect">
            <a:avLst/>
          </a:prstGeom>
          <a:ln>
            <a:solidFill>
              <a:srgbClr val="C00000"/>
            </a:solidFill>
          </a:ln>
        </p:spPr>
      </p:pic>
      <p:pic>
        <p:nvPicPr>
          <p:cNvPr id="2050" name="Picture 2" descr="Image result for early repolarization ec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97" y="2071664"/>
            <a:ext cx="5747291" cy="26641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511" y="12352"/>
            <a:ext cx="2122184" cy="400110"/>
          </a:xfrm>
          <a:prstGeom prst="rect">
            <a:avLst/>
          </a:prstGeom>
        </p:spPr>
        <p:txBody>
          <a:bodyPr wrap="none">
            <a:spAutoFit/>
          </a:bodyPr>
          <a:lstStyle/>
          <a:p>
            <a:pPr lvl="0"/>
            <a:r>
              <a:rPr lang="en-US" sz="2000" dirty="0">
                <a:solidFill>
                  <a:srgbClr val="FF0000"/>
                </a:solidFill>
              </a:rPr>
              <a:t>J Point Elevation….</a:t>
            </a:r>
          </a:p>
        </p:txBody>
      </p:sp>
    </p:spTree>
    <p:extLst>
      <p:ext uri="{BB962C8B-B14F-4D97-AF65-F5344CB8AC3E}">
        <p14:creationId xmlns:p14="http://schemas.microsoft.com/office/powerpoint/2010/main" val="3160965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Case Scenario 3:</a:t>
            </a:r>
          </a:p>
        </p:txBody>
      </p:sp>
      <p:sp>
        <p:nvSpPr>
          <p:cNvPr id="57347" name="Rectangle 3"/>
          <p:cNvSpPr>
            <a:spLocks noGrp="1" noChangeArrowheads="1"/>
          </p:cNvSpPr>
          <p:nvPr>
            <p:ph type="body" idx="1"/>
          </p:nvPr>
        </p:nvSpPr>
        <p:spPr>
          <a:xfrm>
            <a:off x="2057400" y="1752600"/>
            <a:ext cx="8382000" cy="4038600"/>
          </a:xfrm>
        </p:spPr>
        <p:txBody>
          <a:bodyPr/>
          <a:lstStyle/>
          <a:p>
            <a:r>
              <a:rPr lang="en-US" altLang="en-US"/>
              <a:t>65 year old lady.</a:t>
            </a:r>
          </a:p>
          <a:p>
            <a:r>
              <a:rPr lang="en-US" altLang="en-US"/>
              <a:t>Known hypertensive &amp; diabetic.</a:t>
            </a:r>
          </a:p>
          <a:p>
            <a:r>
              <a:rPr lang="en-US" altLang="en-US"/>
              <a:t>On stamlobeta &amp; amifru.</a:t>
            </a:r>
          </a:p>
          <a:p>
            <a:r>
              <a:rPr lang="en-US" altLang="en-US"/>
              <a:t>Presented to ER with shortness of breath &amp; severe fatigue.</a:t>
            </a:r>
          </a:p>
          <a:p>
            <a:r>
              <a:rPr lang="en-US" altLang="en-US"/>
              <a:t>O/E: PR 28bpm, BP 80/50 mm Hg.</a:t>
            </a:r>
          </a:p>
          <a:p>
            <a:r>
              <a:rPr lang="en-US" altLang="en-US"/>
              <a:t>RBS 199mg/ dl. S Cr 2.3mg/dl.</a:t>
            </a:r>
          </a:p>
          <a:p>
            <a:endParaRPr lang="en-US" altLang="en-US"/>
          </a:p>
          <a:p>
            <a:endParaRPr lang="en-US" altLang="en-US"/>
          </a:p>
        </p:txBody>
      </p:sp>
    </p:spTree>
    <p:extLst>
      <p:ext uri="{BB962C8B-B14F-4D97-AF65-F5344CB8AC3E}">
        <p14:creationId xmlns:p14="http://schemas.microsoft.com/office/powerpoint/2010/main" val="3670233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c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56"/>
          <a:stretch/>
        </p:blipFill>
        <p:spPr bwMode="auto">
          <a:xfrm>
            <a:off x="1752600" y="1705970"/>
            <a:ext cx="8686800" cy="446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798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What is the Diagnosis?</a:t>
            </a:r>
          </a:p>
        </p:txBody>
      </p:sp>
      <p:sp>
        <p:nvSpPr>
          <p:cNvPr id="59395" name="Rectangle 3"/>
          <p:cNvSpPr>
            <a:spLocks noGrp="1" noChangeArrowheads="1"/>
          </p:cNvSpPr>
          <p:nvPr>
            <p:ph type="body" idx="1"/>
          </p:nvPr>
        </p:nvSpPr>
        <p:spPr/>
        <p:txBody>
          <a:bodyPr/>
          <a:lstStyle/>
          <a:p>
            <a:r>
              <a:rPr lang="en-US" altLang="en-US"/>
              <a:t>Hyperkalemia.</a:t>
            </a:r>
          </a:p>
          <a:p>
            <a:r>
              <a:rPr lang="en-US" altLang="en-US"/>
              <a:t>Her Serum Potassium: 7.0 mEq/L.</a:t>
            </a:r>
          </a:p>
        </p:txBody>
      </p:sp>
    </p:spTree>
    <p:extLst>
      <p:ext uri="{BB962C8B-B14F-4D97-AF65-F5344CB8AC3E}">
        <p14:creationId xmlns:p14="http://schemas.microsoft.com/office/powerpoint/2010/main" val="823348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33600" y="0"/>
            <a:ext cx="8153400" cy="1143000"/>
          </a:xfrm>
        </p:spPr>
        <p:txBody>
          <a:bodyPr/>
          <a:lstStyle/>
          <a:p>
            <a:r>
              <a:rPr lang="en-US" altLang="en-US"/>
              <a:t>After Correction</a:t>
            </a:r>
          </a:p>
        </p:txBody>
      </p:sp>
      <p:pic>
        <p:nvPicPr>
          <p:cNvPr id="60419" name="Picture 3" descr="scan000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t="1575"/>
          <a:stretch>
            <a:fillRect/>
          </a:stretch>
        </p:blipFill>
        <p:spPr>
          <a:xfrm>
            <a:off x="2286000" y="1023939"/>
            <a:ext cx="7543800" cy="536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3821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HYPERKALEMIA</a:t>
            </a:r>
          </a:p>
        </p:txBody>
      </p:sp>
      <p:sp>
        <p:nvSpPr>
          <p:cNvPr id="61443" name="Rectangle 3"/>
          <p:cNvSpPr>
            <a:spLocks noGrp="1" noChangeArrowheads="1"/>
          </p:cNvSpPr>
          <p:nvPr>
            <p:ph type="body" idx="1"/>
          </p:nvPr>
        </p:nvSpPr>
        <p:spPr/>
        <p:txBody>
          <a:bodyPr>
            <a:normAutofit lnSpcReduction="10000"/>
          </a:bodyPr>
          <a:lstStyle/>
          <a:p>
            <a:pPr>
              <a:lnSpc>
                <a:spcPct val="80000"/>
              </a:lnSpc>
              <a:buFontTx/>
              <a:buNone/>
            </a:pPr>
            <a:endParaRPr lang="en-US" altLang="en-US" sz="2400"/>
          </a:p>
          <a:p>
            <a:pPr>
              <a:lnSpc>
                <a:spcPct val="80000"/>
              </a:lnSpc>
            </a:pPr>
            <a:r>
              <a:rPr lang="en-US" altLang="en-US" sz="2400"/>
              <a:t>Associated with a distinctive sequence of ECG changes</a:t>
            </a:r>
          </a:p>
          <a:p>
            <a:pPr>
              <a:lnSpc>
                <a:spcPct val="80000"/>
              </a:lnSpc>
            </a:pPr>
            <a:endParaRPr lang="en-US" altLang="en-US" sz="2400"/>
          </a:p>
          <a:p>
            <a:pPr>
              <a:lnSpc>
                <a:spcPct val="80000"/>
              </a:lnSpc>
            </a:pPr>
            <a:r>
              <a:rPr lang="en-US" altLang="en-US" sz="2400"/>
              <a:t>The earliest changes are the appearance of peaked, narrow T waves and a shortened QT interval</a:t>
            </a:r>
          </a:p>
          <a:p>
            <a:pPr>
              <a:lnSpc>
                <a:spcPct val="80000"/>
              </a:lnSpc>
            </a:pPr>
            <a:endParaRPr lang="en-US" altLang="en-US" sz="2400"/>
          </a:p>
          <a:p>
            <a:pPr>
              <a:lnSpc>
                <a:spcPct val="80000"/>
              </a:lnSpc>
            </a:pPr>
            <a:r>
              <a:rPr lang="en-US" altLang="en-US" sz="2400"/>
              <a:t>Further changes of the ECG occur at a plasma K+ concentration &gt; 7 to 8 mEq/L, and these changes are primarily due to delayed depolarization: widening of the QRS complex and decreased amplitude with widening and eventual loss of the P wave. </a:t>
            </a:r>
          </a:p>
          <a:p>
            <a:pPr>
              <a:lnSpc>
                <a:spcPct val="80000"/>
              </a:lnSpc>
            </a:pPr>
            <a:endParaRPr lang="en-US" altLang="en-US" sz="2400"/>
          </a:p>
          <a:p>
            <a:pPr>
              <a:lnSpc>
                <a:spcPct val="80000"/>
              </a:lnSpc>
            </a:pPr>
            <a:r>
              <a:rPr lang="en-US" altLang="en-US" sz="2400"/>
              <a:t>The final changes are a sine-wave pattern</a:t>
            </a:r>
          </a:p>
          <a:p>
            <a:pPr>
              <a:lnSpc>
                <a:spcPct val="80000"/>
              </a:lnSpc>
              <a:spcBef>
                <a:spcPct val="50000"/>
              </a:spcBef>
            </a:pPr>
            <a:endParaRPr lang="en-US" altLang="en-US" sz="1800">
              <a:latin typeface="Georgia" panose="02040502050405020303" pitchFamily="18" charset="0"/>
            </a:endParaRPr>
          </a:p>
        </p:txBody>
      </p:sp>
    </p:spTree>
    <p:extLst>
      <p:ext uri="{BB962C8B-B14F-4D97-AF65-F5344CB8AC3E}">
        <p14:creationId xmlns:p14="http://schemas.microsoft.com/office/powerpoint/2010/main" val="1650004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Hyperkalemia- Treatment</a:t>
            </a:r>
          </a:p>
        </p:txBody>
      </p:sp>
      <p:sp>
        <p:nvSpPr>
          <p:cNvPr id="63491" name="Rectangle 3"/>
          <p:cNvSpPr>
            <a:spLocks noGrp="1" noChangeArrowheads="1"/>
          </p:cNvSpPr>
          <p:nvPr>
            <p:ph type="body" idx="1"/>
          </p:nvPr>
        </p:nvSpPr>
        <p:spPr/>
        <p:txBody>
          <a:bodyPr/>
          <a:lstStyle/>
          <a:p>
            <a:r>
              <a:rPr lang="en-US" altLang="en-US"/>
              <a:t>IV Cal Gluconate</a:t>
            </a:r>
          </a:p>
          <a:p>
            <a:r>
              <a:rPr lang="en-US" altLang="en-US"/>
              <a:t>IV Dextrose-Insulin</a:t>
            </a:r>
          </a:p>
          <a:p>
            <a:r>
              <a:rPr lang="en-US" altLang="en-US"/>
              <a:t>Salbutamol nebulization</a:t>
            </a:r>
          </a:p>
          <a:p>
            <a:r>
              <a:rPr lang="en-US" altLang="en-US"/>
              <a:t>IV frusemide</a:t>
            </a:r>
          </a:p>
          <a:p>
            <a:r>
              <a:rPr lang="en-US" altLang="en-US"/>
              <a:t>Potassium binding resins – K bind with mannitol.</a:t>
            </a:r>
          </a:p>
        </p:txBody>
      </p:sp>
    </p:spTree>
    <p:extLst>
      <p:ext uri="{BB962C8B-B14F-4D97-AF65-F5344CB8AC3E}">
        <p14:creationId xmlns:p14="http://schemas.microsoft.com/office/powerpoint/2010/main" val="3308592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ECG 1</a:t>
            </a:r>
          </a:p>
        </p:txBody>
      </p:sp>
      <p:sp>
        <p:nvSpPr>
          <p:cNvPr id="22531" name="Rectangle 3"/>
          <p:cNvSpPr>
            <a:spLocks noGrp="1" noChangeArrowheads="1"/>
          </p:cNvSpPr>
          <p:nvPr>
            <p:ph type="body" idx="1"/>
          </p:nvPr>
        </p:nvSpPr>
        <p:spPr/>
        <p:txBody>
          <a:bodyPr/>
          <a:lstStyle/>
          <a:p>
            <a:r>
              <a:rPr lang="en-US" altLang="en-US"/>
              <a:t>60 year old presents to ER with palpitation of 30 min duration</a:t>
            </a:r>
          </a:p>
          <a:p>
            <a:r>
              <a:rPr lang="en-US" altLang="en-US"/>
              <a:t>H/o  recurrent palpitations last 20 years</a:t>
            </a:r>
          </a:p>
          <a:p>
            <a:r>
              <a:rPr lang="en-US" altLang="en-US"/>
              <a:t>Not on regular medication</a:t>
            </a:r>
          </a:p>
        </p:txBody>
      </p:sp>
    </p:spTree>
    <p:extLst>
      <p:ext uri="{BB962C8B-B14F-4D97-AF65-F5344CB8AC3E}">
        <p14:creationId xmlns:p14="http://schemas.microsoft.com/office/powerpoint/2010/main" val="210361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09681" y="1714260"/>
            <a:ext cx="4572638" cy="3429479"/>
          </a:xfrm>
          <a:prstGeom prst="rect">
            <a:avLst/>
          </a:prstGeom>
        </p:spPr>
      </p:pic>
    </p:spTree>
    <p:extLst>
      <p:ext uri="{BB962C8B-B14F-4D97-AF65-F5344CB8AC3E}">
        <p14:creationId xmlns:p14="http://schemas.microsoft.com/office/powerpoint/2010/main" val="331823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z="3200"/>
              <a:t>ECG 1:</a:t>
            </a:r>
            <a:r>
              <a:rPr lang="en-US" altLang="en-US"/>
              <a:t> </a:t>
            </a:r>
            <a:r>
              <a:rPr lang="en-US" altLang="en-US" sz="3200"/>
              <a:t>What is the Diagnosis?</a:t>
            </a:r>
          </a:p>
        </p:txBody>
      </p:sp>
      <p:pic>
        <p:nvPicPr>
          <p:cNvPr id="23555" name="Picture 3" descr="svt1"/>
          <p:cNvPicPr>
            <a:picLocks noGrp="1" noChangeAspect="1" noChangeArrowheads="1"/>
          </p:cNvPicPr>
          <p:nvPr>
            <p:ph type="body" idx="1"/>
          </p:nvPr>
        </p:nvPicPr>
        <p:blipFill>
          <a:blip r:embed="rId2">
            <a:lum bright="-12000" contrast="12000"/>
            <a:extLst>
              <a:ext uri="{28A0092B-C50C-407E-A947-70E740481C1C}">
                <a14:useLocalDpi xmlns:a14="http://schemas.microsoft.com/office/drawing/2010/main" val="0"/>
              </a:ext>
            </a:extLst>
          </a:blip>
          <a:srcRect l="6177" t="33003" r="5588"/>
          <a:stretch>
            <a:fillRect/>
          </a:stretch>
        </p:blipFill>
        <p:spPr>
          <a:xfrm>
            <a:off x="2819400" y="1676400"/>
            <a:ext cx="7162800" cy="506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38641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vt1"/>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6177" t="33003" r="5588"/>
          <a:stretch>
            <a:fillRect/>
          </a:stretch>
        </p:blipFill>
        <p:spPr bwMode="auto">
          <a:xfrm>
            <a:off x="1981200" y="1143000"/>
            <a:ext cx="82296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4579" name="Line 3"/>
          <p:cNvSpPr>
            <a:spLocks noChangeShapeType="1"/>
          </p:cNvSpPr>
          <p:nvPr/>
        </p:nvSpPr>
        <p:spPr bwMode="auto">
          <a:xfrm flipH="1">
            <a:off x="7162800" y="1066800"/>
            <a:ext cx="304800" cy="3810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pic>
        <p:nvPicPr>
          <p:cNvPr id="24580" name="Picture 4" descr="svt1"/>
          <p:cNvPicPr>
            <a:picLocks noChangeAspect="1" noChangeArrowheads="1"/>
          </p:cNvPicPr>
          <p:nvPr/>
        </p:nvPicPr>
        <p:blipFill>
          <a:blip r:embed="rId2">
            <a:extLst>
              <a:ext uri="{28A0092B-C50C-407E-A947-70E740481C1C}">
                <a14:useLocalDpi xmlns:a14="http://schemas.microsoft.com/office/drawing/2010/main" val="0"/>
              </a:ext>
            </a:extLst>
          </a:blip>
          <a:srcRect l="53036" t="34845" r="33711" b="57823"/>
          <a:stretch>
            <a:fillRect/>
          </a:stretch>
        </p:blipFill>
        <p:spPr bwMode="auto">
          <a:xfrm>
            <a:off x="4876800" y="2362200"/>
            <a:ext cx="5257800" cy="2057400"/>
          </a:xfrm>
          <a:prstGeom prst="rect">
            <a:avLst/>
          </a:prstGeo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24581" name="Line 5"/>
          <p:cNvSpPr>
            <a:spLocks noChangeShapeType="1"/>
          </p:cNvSpPr>
          <p:nvPr/>
        </p:nvSpPr>
        <p:spPr bwMode="auto">
          <a:xfrm flipH="1">
            <a:off x="6934200" y="2667000"/>
            <a:ext cx="381000" cy="533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4582" name="Rectangle 6"/>
          <p:cNvSpPr>
            <a:spLocks noChangeArrowheads="1"/>
          </p:cNvSpPr>
          <p:nvPr/>
        </p:nvSpPr>
        <p:spPr bwMode="auto">
          <a:xfrm>
            <a:off x="6324600" y="1447800"/>
            <a:ext cx="15240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651333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809626"/>
            <a:ext cx="8229600" cy="608013"/>
          </a:xfrm>
        </p:spPr>
        <p:txBody>
          <a:bodyPr>
            <a:normAutofit fontScale="90000"/>
          </a:bodyPr>
          <a:lstStyle/>
          <a:p>
            <a:r>
              <a:rPr lang="en-US" altLang="en-US" b="1"/>
              <a:t>Post conversion</a:t>
            </a:r>
          </a:p>
        </p:txBody>
      </p:sp>
      <p:sp>
        <p:nvSpPr>
          <p:cNvPr id="25603" name="Rectangle 3"/>
          <p:cNvSpPr>
            <a:spLocks noGrp="1" noChangeArrowheads="1"/>
          </p:cNvSpPr>
          <p:nvPr>
            <p:ph type="body" idx="1"/>
          </p:nvPr>
        </p:nvSpPr>
        <p:spPr/>
        <p:txBody>
          <a:bodyPr/>
          <a:lstStyle/>
          <a:p>
            <a:endParaRPr lang="en-US" altLang="en-US"/>
          </a:p>
        </p:txBody>
      </p:sp>
      <p:pic>
        <p:nvPicPr>
          <p:cNvPr id="25604" name="Picture 4" descr="svt3"/>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t="1100"/>
          <a:stretch>
            <a:fillRect/>
          </a:stretch>
        </p:blipFill>
        <p:spPr bwMode="auto">
          <a:xfrm>
            <a:off x="2057400" y="1676400"/>
            <a:ext cx="8153400" cy="4711700"/>
          </a:xfrm>
          <a:prstGeom prst="rect">
            <a:avLst/>
          </a:prstGeom>
          <a:noFill/>
          <a:extLst>
            <a:ext uri="{909E8E84-426E-40DD-AFC4-6F175D3DCCD1}">
              <a14:hiddenFill xmlns:a14="http://schemas.microsoft.com/office/drawing/2010/main">
                <a:solidFill>
                  <a:srgbClr val="FFFFFF"/>
                </a:solidFill>
              </a14:hiddenFill>
            </a:ext>
          </a:extLst>
        </p:spPr>
      </p:pic>
      <p:sp>
        <p:nvSpPr>
          <p:cNvPr id="25605" name="Rectangle 5"/>
          <p:cNvSpPr>
            <a:spLocks noChangeArrowheads="1"/>
          </p:cNvSpPr>
          <p:nvPr/>
        </p:nvSpPr>
        <p:spPr bwMode="auto">
          <a:xfrm>
            <a:off x="6172200" y="2209800"/>
            <a:ext cx="1752600" cy="609600"/>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606" name="Picture 6" descr="svt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8088" t="12755" r="32291" b="73979"/>
          <a:stretch>
            <a:fillRect/>
          </a:stretch>
        </p:blipFill>
        <p:spPr bwMode="auto">
          <a:xfrm>
            <a:off x="4351338" y="3429000"/>
            <a:ext cx="4792662" cy="1912938"/>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7064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vt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l="53036" t="34845" r="33711" b="57823"/>
          <a:stretch>
            <a:fillRect/>
          </a:stretch>
        </p:blipFill>
        <p:spPr>
          <a:xfrm>
            <a:off x="3429000" y="381000"/>
            <a:ext cx="5410200" cy="3067050"/>
          </a:xfr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3" descr="svt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8088" t="12755" r="32291" b="73979"/>
          <a:stretch>
            <a:fillRect/>
          </a:stretch>
        </p:blipFill>
        <p:spPr bwMode="auto">
          <a:xfrm>
            <a:off x="3048000" y="3487738"/>
            <a:ext cx="6553200" cy="2614612"/>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4"/>
          <p:cNvSpPr txBox="1">
            <a:spLocks noChangeArrowheads="1"/>
          </p:cNvSpPr>
          <p:nvPr/>
        </p:nvSpPr>
        <p:spPr bwMode="auto">
          <a:xfrm>
            <a:off x="4572000" y="6096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b="1"/>
              <a:t>SVT</a:t>
            </a:r>
          </a:p>
        </p:txBody>
      </p:sp>
      <p:sp>
        <p:nvSpPr>
          <p:cNvPr id="26629" name="Text Box 5"/>
          <p:cNvSpPr txBox="1">
            <a:spLocks noChangeArrowheads="1"/>
          </p:cNvSpPr>
          <p:nvPr/>
        </p:nvSpPr>
        <p:spPr bwMode="auto">
          <a:xfrm>
            <a:off x="4495800" y="1295401"/>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t>V1</a:t>
            </a:r>
          </a:p>
        </p:txBody>
      </p:sp>
      <p:sp>
        <p:nvSpPr>
          <p:cNvPr id="26630" name="Text Box 6"/>
          <p:cNvSpPr txBox="1">
            <a:spLocks noChangeArrowheads="1"/>
          </p:cNvSpPr>
          <p:nvPr/>
        </p:nvSpPr>
        <p:spPr bwMode="auto">
          <a:xfrm>
            <a:off x="3352800" y="3886201"/>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a:t>V1</a:t>
            </a:r>
          </a:p>
        </p:txBody>
      </p:sp>
      <p:sp>
        <p:nvSpPr>
          <p:cNvPr id="26631" name="Text Box 7"/>
          <p:cNvSpPr txBox="1">
            <a:spLocks noChangeArrowheads="1"/>
          </p:cNvSpPr>
          <p:nvPr/>
        </p:nvSpPr>
        <p:spPr bwMode="auto">
          <a:xfrm>
            <a:off x="5638800" y="5486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b="1"/>
              <a:t>NSR</a:t>
            </a:r>
          </a:p>
        </p:txBody>
      </p:sp>
    </p:spTree>
    <p:extLst>
      <p:ext uri="{BB962C8B-B14F-4D97-AF65-F5344CB8AC3E}">
        <p14:creationId xmlns:p14="http://schemas.microsoft.com/office/powerpoint/2010/main" val="3662716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ECG 2</a:t>
            </a:r>
          </a:p>
        </p:txBody>
      </p:sp>
      <p:sp>
        <p:nvSpPr>
          <p:cNvPr id="27651" name="Rectangle 3"/>
          <p:cNvSpPr>
            <a:spLocks noGrp="1" noChangeArrowheads="1"/>
          </p:cNvSpPr>
          <p:nvPr>
            <p:ph type="body" idx="1"/>
          </p:nvPr>
        </p:nvSpPr>
        <p:spPr/>
        <p:txBody>
          <a:bodyPr/>
          <a:lstStyle/>
          <a:p>
            <a:r>
              <a:rPr lang="en-US" altLang="en-US"/>
              <a:t>48 yr old woman</a:t>
            </a:r>
          </a:p>
          <a:p>
            <a:r>
              <a:rPr lang="en-US" altLang="en-US"/>
              <a:t>Presents to ER with palpitation of 15 min duration</a:t>
            </a:r>
          </a:p>
          <a:p>
            <a:r>
              <a:rPr lang="en-US" altLang="en-US"/>
              <a:t>H/O rec episodes since last 10 yrs</a:t>
            </a:r>
          </a:p>
        </p:txBody>
      </p:sp>
    </p:spTree>
    <p:extLst>
      <p:ext uri="{BB962C8B-B14F-4D97-AF65-F5344CB8AC3E}">
        <p14:creationId xmlns:p14="http://schemas.microsoft.com/office/powerpoint/2010/main" val="24229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3600"/>
              <a:t>ECG 2:What is the Diagnosis?</a:t>
            </a:r>
          </a:p>
        </p:txBody>
      </p:sp>
      <p:pic>
        <p:nvPicPr>
          <p:cNvPr id="28675" name="Picture 3" descr="SCAN001"/>
          <p:cNvPicPr>
            <a:picLocks noGrp="1" noChangeAspect="1" noChangeArrowheads="1"/>
          </p:cNvPicPr>
          <p:nvPr>
            <p:ph type="body" idx="1"/>
          </p:nvPr>
        </p:nvPicPr>
        <p:blipFill>
          <a:blip r:embed="rId2">
            <a:lum bright="-66000" contrast="84000"/>
            <a:extLst>
              <a:ext uri="{28A0092B-C50C-407E-A947-70E740481C1C}">
                <a14:useLocalDpi xmlns:a14="http://schemas.microsoft.com/office/drawing/2010/main" val="0"/>
              </a:ext>
            </a:extLst>
          </a:blip>
          <a:srcRect l="4167" t="23334" b="5270"/>
          <a:stretch>
            <a:fillRect/>
          </a:stretch>
        </p:blipFill>
        <p:spPr>
          <a:xfrm>
            <a:off x="2743200" y="1295400"/>
            <a:ext cx="7010400" cy="5257800"/>
          </a:xfrm>
          <a:noFill/>
          <a:ln/>
        </p:spPr>
      </p:pic>
    </p:spTree>
    <p:extLst>
      <p:ext uri="{BB962C8B-B14F-4D97-AF65-F5344CB8AC3E}">
        <p14:creationId xmlns:p14="http://schemas.microsoft.com/office/powerpoint/2010/main" val="401046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025B056C-5751-430E-A4CB-5417DF32D32B}" type="slidenum">
              <a:rPr lang="en-US" altLang="en-US"/>
              <a:pPr/>
              <a:t>26</a:t>
            </a:fld>
            <a:endParaRPr lang="en-US" altLang="en-US"/>
          </a:p>
        </p:txBody>
      </p:sp>
      <p:sp>
        <p:nvSpPr>
          <p:cNvPr id="29698" name="Rectangle 2"/>
          <p:cNvSpPr>
            <a:spLocks noGrp="1" noChangeArrowheads="1"/>
          </p:cNvSpPr>
          <p:nvPr>
            <p:ph type="title"/>
          </p:nvPr>
        </p:nvSpPr>
        <p:spPr/>
        <p:txBody>
          <a:bodyPr/>
          <a:lstStyle/>
          <a:p>
            <a:endParaRPr lang="en-US" altLang="en-US" b="1"/>
          </a:p>
        </p:txBody>
      </p:sp>
      <p:sp>
        <p:nvSpPr>
          <p:cNvPr id="29699" name="Rectangle 3"/>
          <p:cNvSpPr>
            <a:spLocks noGrp="1" noChangeArrowheads="1"/>
          </p:cNvSpPr>
          <p:nvPr>
            <p:ph type="body" idx="1"/>
          </p:nvPr>
        </p:nvSpPr>
        <p:spPr/>
        <p:txBody>
          <a:bodyPr/>
          <a:lstStyle/>
          <a:p>
            <a:endParaRPr lang="en-US" altLang="en-US"/>
          </a:p>
        </p:txBody>
      </p:sp>
      <p:pic>
        <p:nvPicPr>
          <p:cNvPr id="29700" name="Picture 4" descr="SCAN001"/>
          <p:cNvPicPr>
            <a:picLocks noChangeAspect="1" noChangeArrowheads="1"/>
          </p:cNvPicPr>
          <p:nvPr/>
        </p:nvPicPr>
        <p:blipFill>
          <a:blip r:embed="rId2">
            <a:lum bright="-66000" contrast="84000"/>
            <a:extLst>
              <a:ext uri="{28A0092B-C50C-407E-A947-70E740481C1C}">
                <a14:useLocalDpi xmlns:a14="http://schemas.microsoft.com/office/drawing/2010/main" val="0"/>
              </a:ext>
            </a:extLst>
          </a:blip>
          <a:srcRect l="4167" t="23334" b="5270"/>
          <a:stretch>
            <a:fillRect/>
          </a:stretch>
        </p:blipFill>
        <p:spPr bwMode="auto">
          <a:xfrm>
            <a:off x="2057400" y="1514475"/>
            <a:ext cx="80772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descr="SCAN001"/>
          <p:cNvPicPr>
            <a:picLocks noChangeAspect="1" noChangeArrowheads="1"/>
          </p:cNvPicPr>
          <p:nvPr/>
        </p:nvPicPr>
        <p:blipFill>
          <a:blip r:embed="rId2">
            <a:lum bright="-48000" contrast="72000"/>
            <a:extLst>
              <a:ext uri="{28A0092B-C50C-407E-A947-70E740481C1C}">
                <a14:useLocalDpi xmlns:a14="http://schemas.microsoft.com/office/drawing/2010/main" val="0"/>
              </a:ext>
            </a:extLst>
          </a:blip>
          <a:srcRect l="15881" t="71175" r="52458" b="15573"/>
          <a:stretch>
            <a:fillRect/>
          </a:stretch>
        </p:blipFill>
        <p:spPr bwMode="auto">
          <a:xfrm>
            <a:off x="2754313" y="2362201"/>
            <a:ext cx="7237412" cy="2271713"/>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6"/>
          <p:cNvSpPr>
            <a:spLocks noChangeArrowheads="1"/>
          </p:cNvSpPr>
          <p:nvPr/>
        </p:nvSpPr>
        <p:spPr bwMode="auto">
          <a:xfrm>
            <a:off x="3276600" y="4572000"/>
            <a:ext cx="2133600" cy="762000"/>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3" name="Line 7"/>
          <p:cNvSpPr>
            <a:spLocks noChangeShapeType="1"/>
          </p:cNvSpPr>
          <p:nvPr/>
        </p:nvSpPr>
        <p:spPr bwMode="auto">
          <a:xfrm flipV="1">
            <a:off x="3581400" y="4038600"/>
            <a:ext cx="228600" cy="457200"/>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Line 8"/>
          <p:cNvSpPr>
            <a:spLocks noChangeShapeType="1"/>
          </p:cNvSpPr>
          <p:nvPr/>
        </p:nvSpPr>
        <p:spPr bwMode="auto">
          <a:xfrm flipV="1">
            <a:off x="4114800" y="4038600"/>
            <a:ext cx="228600" cy="457200"/>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68919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b="1"/>
              <a:t>Post Conversion</a:t>
            </a:r>
          </a:p>
        </p:txBody>
      </p:sp>
      <p:pic>
        <p:nvPicPr>
          <p:cNvPr id="30723" name="Picture 3" descr="SCAN0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650" t="26909" r="1268" b="5817"/>
          <a:stretch>
            <a:fillRect/>
          </a:stretch>
        </p:blipFill>
        <p:spPr>
          <a:xfrm>
            <a:off x="2133600" y="1401764"/>
            <a:ext cx="7924800" cy="4465637"/>
          </a:xfrm>
          <a:noFill/>
          <a:ln/>
        </p:spPr>
      </p:pic>
      <p:pic>
        <p:nvPicPr>
          <p:cNvPr id="30724" name="Picture 4" descr="SCAN001"/>
          <p:cNvPicPr>
            <a:picLocks noChangeAspect="1" noChangeArrowheads="1"/>
          </p:cNvPicPr>
          <p:nvPr/>
        </p:nvPicPr>
        <p:blipFill>
          <a:blip r:embed="rId2">
            <a:extLst>
              <a:ext uri="{28A0092B-C50C-407E-A947-70E740481C1C}">
                <a14:useLocalDpi xmlns:a14="http://schemas.microsoft.com/office/drawing/2010/main" val="0"/>
              </a:ext>
            </a:extLst>
          </a:blip>
          <a:srcRect l="52010" t="72160" r="8981" b="17651"/>
          <a:stretch>
            <a:fillRect/>
          </a:stretch>
        </p:blipFill>
        <p:spPr bwMode="auto">
          <a:xfrm>
            <a:off x="4191000" y="2665413"/>
            <a:ext cx="5564188" cy="1670050"/>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Rectangle 5"/>
          <p:cNvSpPr>
            <a:spLocks noChangeArrowheads="1"/>
          </p:cNvSpPr>
          <p:nvPr/>
        </p:nvSpPr>
        <p:spPr bwMode="auto">
          <a:xfrm>
            <a:off x="6705600" y="4495800"/>
            <a:ext cx="2819400" cy="685800"/>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70161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CAN001"/>
          <p:cNvPicPr>
            <a:picLocks noChangeAspect="1" noChangeArrowheads="1"/>
          </p:cNvPicPr>
          <p:nvPr/>
        </p:nvPicPr>
        <p:blipFill>
          <a:blip r:embed="rId2">
            <a:lum bright="-48000" contrast="72000"/>
            <a:extLst>
              <a:ext uri="{28A0092B-C50C-407E-A947-70E740481C1C}">
                <a14:useLocalDpi xmlns:a14="http://schemas.microsoft.com/office/drawing/2010/main" val="0"/>
              </a:ext>
            </a:extLst>
          </a:blip>
          <a:srcRect l="15881" t="71175" r="52458" b="15573"/>
          <a:stretch>
            <a:fillRect/>
          </a:stretch>
        </p:blipFill>
        <p:spPr bwMode="auto">
          <a:xfrm>
            <a:off x="2514601" y="990601"/>
            <a:ext cx="7237413" cy="2271713"/>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descr="SCAN001"/>
          <p:cNvPicPr>
            <a:picLocks noChangeAspect="1" noChangeArrowheads="1"/>
          </p:cNvPicPr>
          <p:nvPr/>
        </p:nvPicPr>
        <p:blipFill>
          <a:blip r:embed="rId3">
            <a:extLst>
              <a:ext uri="{28A0092B-C50C-407E-A947-70E740481C1C}">
                <a14:useLocalDpi xmlns:a14="http://schemas.microsoft.com/office/drawing/2010/main" val="0"/>
              </a:ext>
            </a:extLst>
          </a:blip>
          <a:srcRect l="52010" t="72160" r="8981" b="17651"/>
          <a:stretch>
            <a:fillRect/>
          </a:stretch>
        </p:blipFill>
        <p:spPr bwMode="auto">
          <a:xfrm>
            <a:off x="2438400" y="3886201"/>
            <a:ext cx="7543800" cy="2263775"/>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Text Box 4"/>
          <p:cNvSpPr txBox="1">
            <a:spLocks noChangeArrowheads="1"/>
          </p:cNvSpPr>
          <p:nvPr/>
        </p:nvSpPr>
        <p:spPr bwMode="auto">
          <a:xfrm>
            <a:off x="2667000" y="381001"/>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b="1"/>
              <a:t>LII:        SVT</a:t>
            </a:r>
          </a:p>
        </p:txBody>
      </p:sp>
      <p:sp>
        <p:nvSpPr>
          <p:cNvPr id="31749" name="Rectangle 5"/>
          <p:cNvSpPr>
            <a:spLocks noChangeArrowheads="1"/>
          </p:cNvSpPr>
          <p:nvPr/>
        </p:nvSpPr>
        <p:spPr bwMode="auto">
          <a:xfrm>
            <a:off x="2514601" y="6248400"/>
            <a:ext cx="12827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50000"/>
              </a:spcBef>
            </a:pPr>
            <a:r>
              <a:rPr lang="en-US" altLang="en-US" b="1"/>
              <a:t>LII:        NSR</a:t>
            </a:r>
          </a:p>
        </p:txBody>
      </p:sp>
    </p:spTree>
    <p:extLst>
      <p:ext uri="{BB962C8B-B14F-4D97-AF65-F5344CB8AC3E}">
        <p14:creationId xmlns:p14="http://schemas.microsoft.com/office/powerpoint/2010/main" val="2650571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ltLang="en-US"/>
          </a:p>
        </p:txBody>
      </p:sp>
      <p:pic>
        <p:nvPicPr>
          <p:cNvPr id="32771" name="Picture 3" descr="SCAN0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7044" t="14815" r="41521" b="8493"/>
          <a:stretch>
            <a:fillRect/>
          </a:stretch>
        </p:blipFill>
        <p:spPr>
          <a:xfrm>
            <a:off x="2057400" y="2133600"/>
            <a:ext cx="4495800" cy="4343400"/>
          </a:xfrm>
          <a:noFill/>
          <a:ln/>
        </p:spPr>
      </p:pic>
      <p:pic>
        <p:nvPicPr>
          <p:cNvPr id="32772" name="Picture 4" descr="SCAN001"/>
          <p:cNvPicPr>
            <a:picLocks noChangeAspect="1" noChangeArrowheads="1"/>
          </p:cNvPicPr>
          <p:nvPr/>
        </p:nvPicPr>
        <p:blipFill>
          <a:blip r:embed="rId2">
            <a:extLst>
              <a:ext uri="{28A0092B-C50C-407E-A947-70E740481C1C}">
                <a14:useLocalDpi xmlns:a14="http://schemas.microsoft.com/office/drawing/2010/main" val="0"/>
              </a:ext>
            </a:extLst>
          </a:blip>
          <a:srcRect l="58356" t="14815" r="15929"/>
          <a:stretch>
            <a:fillRect/>
          </a:stretch>
        </p:blipFill>
        <p:spPr bwMode="auto">
          <a:xfrm>
            <a:off x="7467601" y="1828800"/>
            <a:ext cx="28860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angle 5"/>
          <p:cNvSpPr>
            <a:spLocks noChangeArrowheads="1"/>
          </p:cNvSpPr>
          <p:nvPr/>
        </p:nvSpPr>
        <p:spPr bwMode="auto">
          <a:xfrm>
            <a:off x="7772400" y="381000"/>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b="1">
                <a:solidFill>
                  <a:schemeClr val="tx2"/>
                </a:solidFill>
              </a:rPr>
              <a:t>AVNRT</a:t>
            </a:r>
          </a:p>
        </p:txBody>
      </p:sp>
      <p:sp>
        <p:nvSpPr>
          <p:cNvPr id="32774" name="Text Box 6"/>
          <p:cNvSpPr txBox="1">
            <a:spLocks noChangeArrowheads="1"/>
          </p:cNvSpPr>
          <p:nvPr/>
        </p:nvSpPr>
        <p:spPr bwMode="auto">
          <a:xfrm>
            <a:off x="3124200" y="6096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3200"/>
          </a:p>
        </p:txBody>
      </p:sp>
      <p:sp>
        <p:nvSpPr>
          <p:cNvPr id="32775" name="Text Box 7"/>
          <p:cNvSpPr txBox="1">
            <a:spLocks noChangeArrowheads="1"/>
          </p:cNvSpPr>
          <p:nvPr/>
        </p:nvSpPr>
        <p:spPr bwMode="auto">
          <a:xfrm>
            <a:off x="3733800" y="4572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200" b="1">
                <a:solidFill>
                  <a:schemeClr val="tx2"/>
                </a:solidFill>
              </a:rPr>
              <a:t>AVRT</a:t>
            </a:r>
          </a:p>
        </p:txBody>
      </p:sp>
    </p:spTree>
    <p:extLst>
      <p:ext uri="{BB962C8B-B14F-4D97-AF65-F5344CB8AC3E}">
        <p14:creationId xmlns:p14="http://schemas.microsoft.com/office/powerpoint/2010/main" val="2764866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altLang="en-US" sz="3200"/>
              <a:t>Young Male - Resuscitated Cardiac Arrest</a:t>
            </a:r>
          </a:p>
        </p:txBody>
      </p:sp>
      <p:sp>
        <p:nvSpPr>
          <p:cNvPr id="71683" name="Rectangle 3"/>
          <p:cNvSpPr>
            <a:spLocks noGrp="1" noChangeArrowheads="1"/>
          </p:cNvSpPr>
          <p:nvPr>
            <p:ph type="body" idx="1"/>
          </p:nvPr>
        </p:nvSpPr>
        <p:spPr/>
        <p:txBody>
          <a:bodyPr/>
          <a:lstStyle/>
          <a:p>
            <a:r>
              <a:rPr lang="en-US" altLang="en-US"/>
              <a:t>21 year old male</a:t>
            </a:r>
          </a:p>
          <a:p>
            <a:r>
              <a:rPr lang="en-US" altLang="en-US"/>
              <a:t>Admitted for evaluation &amp; management of rheumatic valvular heart disease.</a:t>
            </a:r>
          </a:p>
          <a:p>
            <a:r>
              <a:rPr lang="en-US" altLang="en-US"/>
              <a:t>Had  witnessed cardiac arrest in hospital, resuscitated &amp; shifted to ICCU.</a:t>
            </a:r>
          </a:p>
          <a:p>
            <a:endParaRPr lang="en-US" altLang="en-US"/>
          </a:p>
          <a:p>
            <a:pPr>
              <a:buFontTx/>
              <a:buNone/>
            </a:pPr>
            <a:endParaRPr lang="en-US" altLang="en-US"/>
          </a:p>
        </p:txBody>
      </p:sp>
    </p:spTree>
    <p:extLst>
      <p:ext uri="{BB962C8B-B14F-4D97-AF65-F5344CB8AC3E}">
        <p14:creationId xmlns:p14="http://schemas.microsoft.com/office/powerpoint/2010/main" val="2075473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can"/>
          <p:cNvPicPr>
            <a:picLocks noChangeAspect="1" noChangeArrowheads="1"/>
          </p:cNvPicPr>
          <p:nvPr/>
        </p:nvPicPr>
        <p:blipFill>
          <a:blip r:embed="rId2">
            <a:extLst>
              <a:ext uri="{28A0092B-C50C-407E-A947-70E740481C1C}">
                <a14:useLocalDpi xmlns:a14="http://schemas.microsoft.com/office/drawing/2010/main" val="0"/>
              </a:ext>
            </a:extLst>
          </a:blip>
          <a:srcRect l="6830" t="2318"/>
          <a:stretch>
            <a:fillRect/>
          </a:stretch>
        </p:blipFill>
        <p:spPr bwMode="auto">
          <a:xfrm>
            <a:off x="1828800" y="152401"/>
            <a:ext cx="8553450" cy="655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355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can0001"/>
          <p:cNvPicPr>
            <a:picLocks noChangeAspect="1" noChangeArrowheads="1"/>
          </p:cNvPicPr>
          <p:nvPr/>
        </p:nvPicPr>
        <p:blipFill>
          <a:blip r:embed="rId2">
            <a:extLst>
              <a:ext uri="{28A0092B-C50C-407E-A947-70E740481C1C}">
                <a14:useLocalDpi xmlns:a14="http://schemas.microsoft.com/office/drawing/2010/main" val="0"/>
              </a:ext>
            </a:extLst>
          </a:blip>
          <a:srcRect l="18732" t="2542" r="20200"/>
          <a:stretch>
            <a:fillRect/>
          </a:stretch>
        </p:blipFill>
        <p:spPr bwMode="auto">
          <a:xfrm>
            <a:off x="2667000" y="152400"/>
            <a:ext cx="7162800" cy="6572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2286000" y="1905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V1</a:t>
            </a:r>
          </a:p>
        </p:txBody>
      </p:sp>
      <p:sp>
        <p:nvSpPr>
          <p:cNvPr id="6151" name="Text Box 7"/>
          <p:cNvSpPr txBox="1">
            <a:spLocks noChangeArrowheads="1"/>
          </p:cNvSpPr>
          <p:nvPr/>
        </p:nvSpPr>
        <p:spPr bwMode="auto">
          <a:xfrm>
            <a:off x="2133600" y="28194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DCS</a:t>
            </a:r>
          </a:p>
        </p:txBody>
      </p:sp>
      <p:sp>
        <p:nvSpPr>
          <p:cNvPr id="6152" name="Text Box 8"/>
          <p:cNvSpPr txBox="1">
            <a:spLocks noChangeArrowheads="1"/>
          </p:cNvSpPr>
          <p:nvPr/>
        </p:nvSpPr>
        <p:spPr bwMode="auto">
          <a:xfrm>
            <a:off x="2133600" y="3886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RVA</a:t>
            </a:r>
          </a:p>
        </p:txBody>
      </p:sp>
    </p:spTree>
    <p:extLst>
      <p:ext uri="{BB962C8B-B14F-4D97-AF65-F5344CB8AC3E}">
        <p14:creationId xmlns:p14="http://schemas.microsoft.com/office/powerpoint/2010/main" val="3959711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Case 1</a:t>
            </a:r>
          </a:p>
        </p:txBody>
      </p:sp>
      <p:pic>
        <p:nvPicPr>
          <p:cNvPr id="28676" name="Picture 4" descr="scan0031"/>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752600" y="3055939"/>
            <a:ext cx="8686800" cy="162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1090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5C19CC-2007-4E4F-93CD-3F1388B001A0}" type="slidenum">
              <a:rPr lang="en-US" altLang="en-US"/>
              <a:pPr/>
              <a:t>33</a:t>
            </a:fld>
            <a:endParaRPr lang="en-US" altLang="en-US"/>
          </a:p>
        </p:txBody>
      </p:sp>
      <p:pic>
        <p:nvPicPr>
          <p:cNvPr id="162818"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2819" name="Text Box 3"/>
          <p:cNvSpPr txBox="1">
            <a:spLocks noChangeArrowheads="1"/>
          </p:cNvSpPr>
          <p:nvPr/>
        </p:nvSpPr>
        <p:spPr bwMode="auto">
          <a:xfrm>
            <a:off x="6553200" y="2971800"/>
            <a:ext cx="388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solidFill>
                  <a:schemeClr val="accent1"/>
                </a:solidFill>
                <a:latin typeface="Verdana" panose="020B0604030504040204" pitchFamily="34" charset="0"/>
              </a:rPr>
              <a:t>THANK YOU</a:t>
            </a:r>
          </a:p>
        </p:txBody>
      </p:sp>
    </p:spTree>
    <p:extLst>
      <p:ext uri="{BB962C8B-B14F-4D97-AF65-F5344CB8AC3E}">
        <p14:creationId xmlns:p14="http://schemas.microsoft.com/office/powerpoint/2010/main" val="3369052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CAN001"/>
          <p:cNvPicPr>
            <a:picLocks noChangeAspect="1" noChangeArrowheads="1"/>
          </p:cNvPicPr>
          <p:nvPr/>
        </p:nvPicPr>
        <p:blipFill rotWithShape="1">
          <a:blip r:embed="rId2">
            <a:extLst>
              <a:ext uri="{28A0092B-C50C-407E-A947-70E740481C1C}">
                <a14:useLocalDpi xmlns:a14="http://schemas.microsoft.com/office/drawing/2010/main" val="0"/>
              </a:ext>
            </a:extLst>
          </a:blip>
          <a:srcRect l="5000" t="13134" r="2499" b="3335"/>
          <a:stretch/>
        </p:blipFill>
        <p:spPr bwMode="auto">
          <a:xfrm>
            <a:off x="1905000" y="900752"/>
            <a:ext cx="8458200" cy="572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3" name="Line 3"/>
          <p:cNvSpPr>
            <a:spLocks noChangeShapeType="1"/>
          </p:cNvSpPr>
          <p:nvPr/>
        </p:nvSpPr>
        <p:spPr bwMode="auto">
          <a:xfrm rot="11100196" flipV="1">
            <a:off x="8077200" y="2971800"/>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564" name="Picture 4" descr="SCAN001"/>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l="67500" t="50385" r="2499" b="15956"/>
          <a:stretch>
            <a:fillRect/>
          </a:stretch>
        </p:blipFill>
        <p:spPr bwMode="auto">
          <a:xfrm>
            <a:off x="2781300" y="1948656"/>
            <a:ext cx="5029200" cy="4470400"/>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5" name="Rectangle 5"/>
          <p:cNvSpPr>
            <a:spLocks noChangeArrowheads="1"/>
          </p:cNvSpPr>
          <p:nvPr/>
        </p:nvSpPr>
        <p:spPr bwMode="auto">
          <a:xfrm>
            <a:off x="7848600" y="3200400"/>
            <a:ext cx="2057400" cy="2590800"/>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6" name="Text Box 6"/>
          <p:cNvSpPr txBox="1">
            <a:spLocks noChangeArrowheads="1"/>
          </p:cNvSpPr>
          <p:nvPr/>
        </p:nvSpPr>
        <p:spPr bwMode="auto">
          <a:xfrm>
            <a:off x="2057400" y="3048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en-US" altLang="en-US" sz="2400"/>
              <a:t>Had A “Therapeutic Procedure” to improve outcomes…</a:t>
            </a:r>
          </a:p>
        </p:txBody>
      </p:sp>
      <p:sp>
        <p:nvSpPr>
          <p:cNvPr id="66567" name="Text Box 7"/>
          <p:cNvSpPr txBox="1">
            <a:spLocks noChangeArrowheads="1"/>
          </p:cNvSpPr>
          <p:nvPr/>
        </p:nvSpPr>
        <p:spPr bwMode="auto">
          <a:xfrm>
            <a:off x="3810000" y="1371601"/>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990000"/>
                </a:solidFill>
              </a:rPr>
              <a:t>ECG …</a:t>
            </a:r>
          </a:p>
        </p:txBody>
      </p:sp>
      <p:sp>
        <p:nvSpPr>
          <p:cNvPr id="2" name="TextBox 1"/>
          <p:cNvSpPr txBox="1"/>
          <p:nvPr/>
        </p:nvSpPr>
        <p:spPr>
          <a:xfrm>
            <a:off x="1860644" y="2238233"/>
            <a:ext cx="168777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4867743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1752600" y="1898651"/>
            <a:ext cx="89154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en-US" b="1"/>
          </a:p>
          <a:p>
            <a:pPr algn="l"/>
            <a:r>
              <a:rPr lang="en-US" altLang="en-US" b="1"/>
              <a:t>ABSTRACT</a:t>
            </a:r>
            <a:endParaRPr lang="en-US" altLang="en-US" i="1"/>
          </a:p>
          <a:p>
            <a:pPr algn="l"/>
            <a:r>
              <a:rPr lang="en-US" altLang="en-US" sz="1400" i="1"/>
              <a:t>Background </a:t>
            </a:r>
            <a:r>
              <a:rPr lang="en-US" altLang="en-US" sz="1400"/>
              <a:t>Cardiac arrest with widespread cerebral ischemia frequently leads to severe neurologic impairment. We studied whether mild systemic hypothermia increases the rate of neurologic recovery after resuscitation from cardiac arrest due to ventricular fibrillation.</a:t>
            </a:r>
            <a:endParaRPr lang="en-US" altLang="en-US" sz="1400" i="1"/>
          </a:p>
          <a:p>
            <a:pPr algn="l"/>
            <a:r>
              <a:rPr lang="en-US" altLang="en-US" sz="1400" i="1"/>
              <a:t>Methods </a:t>
            </a:r>
            <a:r>
              <a:rPr lang="en-US" altLang="en-US" sz="1400"/>
              <a:t>In this multicenter trial with blinded assessment of the outcome, patients who had been resuscitated after cardiac arrest due to ventricular fibrillation were randomly assigned to undergo therapeutic hypothermia (target temperature, 32°C to 34°C, measured in the bladder) over a period of 24 hours or to receive standard treatment with normothermia. The primary end point was a favorable neurologic outcome within six monthsafter cardiac arrest; secondary end points were mortality within six months and the rate of complications within seven days.</a:t>
            </a:r>
            <a:endParaRPr lang="en-US" altLang="en-US" sz="1400" i="1"/>
          </a:p>
          <a:p>
            <a:pPr algn="l"/>
            <a:r>
              <a:rPr lang="en-US" altLang="en-US" sz="1400" i="1"/>
              <a:t>Results </a:t>
            </a:r>
            <a:r>
              <a:rPr lang="en-US" altLang="en-US" sz="1400"/>
              <a:t>Seventy-five of the 136 patients in the hypothermia group for whom data were available (55 percent) had a favorable neurologic outcome (cerebral-performance category, 1 [good recovery] or 2 [moderate disability]), as compared with 54 of 137 (39 percent) in the normothermia group (risk ratio, 1.40; 95 percentconfidence interval, 1.08 to 1.81). Mortality at six months was 41 percent in the hypothermia group (56 of 137 patients died), as compared with 55 percent in the normothermia group (76 of 138 patients; risk ratio, 0.74; 95 percent confidence interval, 0.58 to 0.95). The complication rate did not differ significantly between the two groups.</a:t>
            </a:r>
            <a:endParaRPr lang="en-US" altLang="en-US" sz="1400" i="1"/>
          </a:p>
          <a:p>
            <a:pPr algn="l"/>
            <a:r>
              <a:rPr lang="en-US" altLang="en-US" sz="2000" i="1"/>
              <a:t>Conclusions </a:t>
            </a:r>
            <a:r>
              <a:rPr lang="en-US" altLang="en-US" sz="2000"/>
              <a:t>In patients who have been successfully resuscitated after cardiac arrest due to ventricular fibrillation, therapeutic mild hypothermia increased the rate of a favorable neurologic outcome and reduced mortality.</a:t>
            </a:r>
          </a:p>
        </p:txBody>
      </p:sp>
      <p:pic>
        <p:nvPicPr>
          <p:cNvPr id="69637" name="Picture 5"/>
          <p:cNvPicPr>
            <a:picLocks noChangeAspect="1" noChangeArrowheads="1"/>
          </p:cNvPicPr>
          <p:nvPr/>
        </p:nvPicPr>
        <p:blipFill>
          <a:blip r:embed="rId2">
            <a:extLst>
              <a:ext uri="{28A0092B-C50C-407E-A947-70E740481C1C}">
                <a14:useLocalDpi xmlns:a14="http://schemas.microsoft.com/office/drawing/2010/main" val="0"/>
              </a:ext>
            </a:extLst>
          </a:blip>
          <a:srcRect t="71474"/>
          <a:stretch>
            <a:fillRect/>
          </a:stretch>
        </p:blipFill>
        <p:spPr bwMode="auto">
          <a:xfrm>
            <a:off x="2057400" y="1295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7"/>
          <p:cNvPicPr>
            <a:picLocks noChangeAspect="1" noChangeArrowheads="1"/>
          </p:cNvPicPr>
          <p:nvPr/>
        </p:nvPicPr>
        <p:blipFill>
          <a:blip r:embed="rId2">
            <a:extLst>
              <a:ext uri="{28A0092B-C50C-407E-A947-70E740481C1C}">
                <a14:useLocalDpi xmlns:a14="http://schemas.microsoft.com/office/drawing/2010/main" val="0"/>
              </a:ext>
            </a:extLst>
          </a:blip>
          <a:srcRect b="28526"/>
          <a:stretch>
            <a:fillRect/>
          </a:stretch>
        </p:blipFill>
        <p:spPr bwMode="auto">
          <a:xfrm>
            <a:off x="2057400" y="76201"/>
            <a:ext cx="8305800"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990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CAN001"/>
          <p:cNvPicPr>
            <a:picLocks noChangeAspect="1" noChangeArrowheads="1"/>
          </p:cNvPicPr>
          <p:nvPr/>
        </p:nvPicPr>
        <p:blipFill>
          <a:blip r:embed="rId2">
            <a:extLst>
              <a:ext uri="{28A0092B-C50C-407E-A947-70E740481C1C}">
                <a14:useLocalDpi xmlns:a14="http://schemas.microsoft.com/office/drawing/2010/main" val="0"/>
              </a:ext>
            </a:extLst>
          </a:blip>
          <a:srcRect l="6667" t="6667" r="1666" b="12222"/>
          <a:stretch>
            <a:fillRect/>
          </a:stretch>
        </p:blipFill>
        <p:spPr bwMode="auto">
          <a:xfrm>
            <a:off x="2133600" y="457200"/>
            <a:ext cx="8382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9" name="Text Box 3"/>
          <p:cNvSpPr txBox="1">
            <a:spLocks noChangeArrowheads="1"/>
          </p:cNvSpPr>
          <p:nvPr/>
        </p:nvSpPr>
        <p:spPr bwMode="auto">
          <a:xfrm>
            <a:off x="5029200" y="838200"/>
            <a:ext cx="3886200" cy="376238"/>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a:solidFill>
                  <a:srgbClr val="990000"/>
                </a:solidFill>
              </a:rPr>
              <a:t>ECG After Stopping Hypothermia</a:t>
            </a:r>
          </a:p>
        </p:txBody>
      </p:sp>
    </p:spTree>
    <p:extLst>
      <p:ext uri="{BB962C8B-B14F-4D97-AF65-F5344CB8AC3E}">
        <p14:creationId xmlns:p14="http://schemas.microsoft.com/office/powerpoint/2010/main" val="35513383"/>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457200"/>
            <a:ext cx="7772400" cy="1143000"/>
          </a:xfrm>
          <a:solidFill>
            <a:schemeClr val="bg2"/>
          </a:solidFill>
        </p:spPr>
        <p:txBody>
          <a:bodyPr/>
          <a:lstStyle/>
          <a:p>
            <a:pPr algn="ctr"/>
            <a:r>
              <a:rPr lang="en-US" altLang="en-US">
                <a:solidFill>
                  <a:schemeClr val="tx1"/>
                </a:solidFill>
              </a:rPr>
              <a:t>Osborn Wave</a:t>
            </a:r>
          </a:p>
        </p:txBody>
      </p:sp>
      <p:sp>
        <p:nvSpPr>
          <p:cNvPr id="67587" name="Text Box 3"/>
          <p:cNvSpPr txBox="1">
            <a:spLocks noChangeArrowheads="1"/>
          </p:cNvSpPr>
          <p:nvPr/>
        </p:nvSpPr>
        <p:spPr bwMode="auto">
          <a:xfrm>
            <a:off x="1828800" y="2057401"/>
            <a:ext cx="8610600" cy="363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buClr>
                <a:srgbClr val="990000"/>
              </a:buClr>
              <a:buFontTx/>
              <a:buChar char="•"/>
            </a:pPr>
            <a:r>
              <a:rPr lang="en-US" altLang="en-US" sz="2400">
                <a:solidFill>
                  <a:srgbClr val="006600"/>
                </a:solidFill>
                <a:latin typeface="Times New Roman" panose="02020603050405020304" pitchFamily="18" charset="0"/>
              </a:rPr>
              <a:t>  </a:t>
            </a:r>
            <a:r>
              <a:rPr lang="en-US" altLang="en-US" sz="2400">
                <a:latin typeface="Times New Roman" panose="02020603050405020304" pitchFamily="18" charset="0"/>
              </a:rPr>
              <a:t>Seen in hypothermia (Rectal temperature &lt; 34 </a:t>
            </a:r>
            <a:r>
              <a:rPr lang="en-US" altLang="en-US" sz="2400" baseline="30000">
                <a:latin typeface="Times New Roman" panose="02020603050405020304" pitchFamily="18" charset="0"/>
              </a:rPr>
              <a:t>0 </a:t>
            </a:r>
            <a:r>
              <a:rPr lang="en-US" altLang="en-US" sz="2400">
                <a:latin typeface="Times New Roman" panose="02020603050405020304" pitchFamily="18" charset="0"/>
              </a:rPr>
              <a:t>C / 94 </a:t>
            </a:r>
            <a:r>
              <a:rPr lang="en-US" altLang="en-US" sz="2400" baseline="30000">
                <a:latin typeface="Times New Roman" panose="02020603050405020304" pitchFamily="18" charset="0"/>
              </a:rPr>
              <a:t>0 </a:t>
            </a:r>
            <a:r>
              <a:rPr lang="en-US" altLang="en-US" sz="2400">
                <a:latin typeface="Times New Roman" panose="02020603050405020304" pitchFamily="18" charset="0"/>
              </a:rPr>
              <a:t>F).</a:t>
            </a:r>
          </a:p>
          <a:p>
            <a:pPr algn="just" eaLnBrk="1" hangingPunct="1">
              <a:lnSpc>
                <a:spcPct val="110000"/>
              </a:lnSpc>
              <a:spcBef>
                <a:spcPct val="50000"/>
              </a:spcBef>
              <a:buClr>
                <a:srgbClr val="990000"/>
              </a:buClr>
              <a:buFontTx/>
              <a:buChar char="•"/>
            </a:pPr>
            <a:r>
              <a:rPr lang="en-US" altLang="en-US" sz="2400">
                <a:latin typeface="Times New Roman" panose="02020603050405020304" pitchFamily="18" charset="0"/>
              </a:rPr>
              <a:t>  Deflection between QRS complex and beginning of ST segment.</a:t>
            </a:r>
          </a:p>
          <a:p>
            <a:pPr algn="just" eaLnBrk="1" hangingPunct="1">
              <a:lnSpc>
                <a:spcPct val="110000"/>
              </a:lnSpc>
              <a:spcBef>
                <a:spcPct val="50000"/>
              </a:spcBef>
              <a:buClr>
                <a:srgbClr val="990000"/>
              </a:buClr>
              <a:buFontTx/>
              <a:buChar char="•"/>
            </a:pPr>
            <a:r>
              <a:rPr lang="en-US" altLang="en-US" sz="2400">
                <a:latin typeface="Times New Roman" panose="02020603050405020304" pitchFamily="18" charset="0"/>
              </a:rPr>
              <a:t>  Reflects delay of depolarisation, current of injury or early</a:t>
            </a:r>
          </a:p>
          <a:p>
            <a:pPr algn="just" eaLnBrk="1" hangingPunct="1">
              <a:lnSpc>
                <a:spcPct val="40000"/>
              </a:lnSpc>
              <a:spcBef>
                <a:spcPct val="50000"/>
              </a:spcBef>
              <a:buClr>
                <a:srgbClr val="990000"/>
              </a:buClr>
            </a:pPr>
            <a:r>
              <a:rPr lang="en-US" altLang="en-US" sz="2400">
                <a:latin typeface="Times New Roman" panose="02020603050405020304" pitchFamily="18" charset="0"/>
              </a:rPr>
              <a:t>    repolarisation.</a:t>
            </a:r>
          </a:p>
          <a:p>
            <a:pPr algn="just" eaLnBrk="1" hangingPunct="1">
              <a:spcBef>
                <a:spcPct val="50000"/>
              </a:spcBef>
              <a:buClr>
                <a:srgbClr val="990000"/>
              </a:buClr>
              <a:buFontTx/>
              <a:buChar char="•"/>
            </a:pPr>
            <a:r>
              <a:rPr lang="en-US" altLang="en-US" sz="2400">
                <a:latin typeface="Times New Roman" panose="02020603050405020304" pitchFamily="18" charset="0"/>
              </a:rPr>
              <a:t>  Most prominent in V3 and V4.</a:t>
            </a:r>
          </a:p>
          <a:p>
            <a:pPr algn="just" eaLnBrk="1" hangingPunct="1">
              <a:spcBef>
                <a:spcPct val="50000"/>
              </a:spcBef>
              <a:buClr>
                <a:srgbClr val="990000"/>
              </a:buClr>
              <a:buFontTx/>
              <a:buChar char="•"/>
            </a:pPr>
            <a:r>
              <a:rPr lang="en-US" altLang="en-US" sz="2400">
                <a:latin typeface="Times New Roman" panose="02020603050405020304" pitchFamily="18" charset="0"/>
              </a:rPr>
              <a:t>  Amplitude inversely related to body temperature.</a:t>
            </a:r>
          </a:p>
          <a:p>
            <a:pPr algn="just" eaLnBrk="1" hangingPunct="1">
              <a:spcBef>
                <a:spcPct val="50000"/>
              </a:spcBef>
              <a:buClr>
                <a:srgbClr val="990000"/>
              </a:buClr>
              <a:buFontTx/>
              <a:buChar char="•"/>
            </a:pPr>
            <a:r>
              <a:rPr lang="en-US" altLang="en-US" sz="2400">
                <a:latin typeface="Times New Roman" panose="02020603050405020304" pitchFamily="18" charset="0"/>
              </a:rPr>
              <a:t>  All intervals R-R, P-R, QRS, QT lengthen.</a:t>
            </a:r>
          </a:p>
        </p:txBody>
      </p:sp>
    </p:spTree>
    <p:extLst>
      <p:ext uri="{BB962C8B-B14F-4D97-AF65-F5344CB8AC3E}">
        <p14:creationId xmlns:p14="http://schemas.microsoft.com/office/powerpoint/2010/main" val="1800750714"/>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SCAN001"/>
          <p:cNvPicPr>
            <a:picLocks noChangeAspect="1" noChangeArrowheads="1"/>
          </p:cNvPicPr>
          <p:nvPr/>
        </p:nvPicPr>
        <p:blipFill>
          <a:blip r:embed="rId2">
            <a:extLst>
              <a:ext uri="{28A0092B-C50C-407E-A947-70E740481C1C}">
                <a14:useLocalDpi xmlns:a14="http://schemas.microsoft.com/office/drawing/2010/main" val="0"/>
              </a:ext>
            </a:extLst>
          </a:blip>
          <a:srcRect l="5833" t="31111" r="7500" b="3334"/>
          <a:stretch>
            <a:fillRect/>
          </a:stretch>
        </p:blipFill>
        <p:spPr bwMode="auto">
          <a:xfrm>
            <a:off x="1528549" y="1333149"/>
            <a:ext cx="9362364" cy="531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 Box 4"/>
          <p:cNvSpPr txBox="1">
            <a:spLocks noChangeArrowheads="1"/>
          </p:cNvSpPr>
          <p:nvPr/>
        </p:nvSpPr>
        <p:spPr bwMode="auto">
          <a:xfrm>
            <a:off x="2838734" y="518615"/>
            <a:ext cx="5936776" cy="584775"/>
          </a:xfrm>
          <a:prstGeom prst="rect">
            <a:avLst/>
          </a:prstGeom>
          <a:solidFill>
            <a:srgbClr val="FFFFFF"/>
          </a:solidFill>
          <a:ln w="9525">
            <a:solidFill>
              <a:srgbClr val="63979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rgbClr val="3366CC"/>
                </a:solidFill>
              </a:rPr>
              <a:t>EPSILON WAVE IN ARVD</a:t>
            </a:r>
          </a:p>
        </p:txBody>
      </p:sp>
      <p:sp>
        <p:nvSpPr>
          <p:cNvPr id="137221" name="Line 5"/>
          <p:cNvSpPr>
            <a:spLocks noChangeShapeType="1"/>
          </p:cNvSpPr>
          <p:nvPr/>
        </p:nvSpPr>
        <p:spPr bwMode="auto">
          <a:xfrm flipH="1" flipV="1">
            <a:off x="6096000" y="21336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2" name="Line 6"/>
          <p:cNvSpPr>
            <a:spLocks noChangeShapeType="1"/>
          </p:cNvSpPr>
          <p:nvPr/>
        </p:nvSpPr>
        <p:spPr bwMode="auto">
          <a:xfrm flipH="1" flipV="1">
            <a:off x="6553200" y="21336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354842" y="204716"/>
            <a:ext cx="4162567" cy="400110"/>
          </a:xfrm>
          <a:prstGeom prst="rect">
            <a:avLst/>
          </a:prstGeom>
          <a:noFill/>
        </p:spPr>
        <p:txBody>
          <a:bodyPr wrap="square" rtlCol="0">
            <a:spAutoFit/>
          </a:bodyPr>
          <a:lstStyle/>
          <a:p>
            <a:r>
              <a:rPr lang="en-US" sz="2000" dirty="0" smtClean="0">
                <a:solidFill>
                  <a:srgbClr val="FF0000"/>
                </a:solidFill>
              </a:rPr>
              <a:t>J Point Elevation….</a:t>
            </a:r>
            <a:endParaRPr lang="en-US" sz="2000" dirty="0">
              <a:solidFill>
                <a:srgbClr val="FF0000"/>
              </a:solidFill>
            </a:endParaRPr>
          </a:p>
        </p:txBody>
      </p:sp>
    </p:spTree>
    <p:extLst>
      <p:ext uri="{BB962C8B-B14F-4D97-AF65-F5344CB8AC3E}">
        <p14:creationId xmlns:p14="http://schemas.microsoft.com/office/powerpoint/2010/main" val="365616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C2AA1C3-A5DE-4111-8E89-ACEBFF8CB7D6}" type="slidenum">
              <a:rPr lang="en-US" altLang="en-US"/>
              <a:pPr/>
              <a:t>9</a:t>
            </a:fld>
            <a:endParaRPr lang="en-US" altLang="en-US"/>
          </a:p>
        </p:txBody>
      </p:sp>
      <p:sp>
        <p:nvSpPr>
          <p:cNvPr id="138245" name="Rectangle 5"/>
          <p:cNvSpPr>
            <a:spLocks noGrp="1" noChangeArrowheads="1"/>
          </p:cNvSpPr>
          <p:nvPr>
            <p:ph type="title"/>
          </p:nvPr>
        </p:nvSpPr>
        <p:spPr>
          <a:xfrm>
            <a:off x="6229717" y="166842"/>
            <a:ext cx="5535207" cy="1325563"/>
          </a:xfrm>
          <a:ln>
            <a:solidFill>
              <a:srgbClr val="C00000"/>
            </a:solidFill>
          </a:ln>
        </p:spPr>
        <p:txBody>
          <a:bodyPr/>
          <a:lstStyle/>
          <a:p>
            <a:pPr algn="ctr"/>
            <a:r>
              <a:rPr lang="en-US" altLang="en-US" sz="3200" dirty="0"/>
              <a:t>ARVD- LBBB Morphology VT</a:t>
            </a:r>
          </a:p>
        </p:txBody>
      </p:sp>
      <p:graphicFrame>
        <p:nvGraphicFramePr>
          <p:cNvPr id="138244" name="Object 4"/>
          <p:cNvGraphicFramePr>
            <a:graphicFrameLocks noGrp="1" noChangeAspect="1"/>
          </p:cNvGraphicFramePr>
          <p:nvPr>
            <p:ph idx="1"/>
            <p:extLst>
              <p:ext uri="{D42A27DB-BD31-4B8C-83A1-F6EECF244321}">
                <p14:modId xmlns:p14="http://schemas.microsoft.com/office/powerpoint/2010/main" val="2342145667"/>
              </p:ext>
            </p:extLst>
          </p:nvPr>
        </p:nvGraphicFramePr>
        <p:xfrm>
          <a:off x="6229718" y="1250950"/>
          <a:ext cx="5535207" cy="4262746"/>
        </p:xfrm>
        <a:graphic>
          <a:graphicData uri="http://schemas.openxmlformats.org/presentationml/2006/ole">
            <mc:AlternateContent xmlns:mc="http://schemas.openxmlformats.org/markup-compatibility/2006">
              <mc:Choice xmlns:v="urn:schemas-microsoft-com:vml" Requires="v">
                <p:oleObj spid="_x0000_s31765" name="Presentation" r:id="rId3" imgW="4572000" imgH="3429000" progId="PowerPoint.Show.8">
                  <p:embed/>
                </p:oleObj>
              </mc:Choice>
              <mc:Fallback>
                <p:oleObj name="Presentation" r:id="rId3" imgW="4572000" imgH="3429000" progId="PowerPoint.Show.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8333" t="5556" r="14999" b="5556"/>
                      <a:stretch>
                        <a:fillRect/>
                      </a:stretch>
                    </p:blipFill>
                    <p:spPr bwMode="auto">
                      <a:xfrm>
                        <a:off x="6229718" y="1250950"/>
                        <a:ext cx="5535207" cy="4262746"/>
                      </a:xfrm>
                      <a:prstGeom prst="rect">
                        <a:avLst/>
                      </a:prstGeom>
                      <a:noFill/>
                      <a:ln>
                        <a:noFill/>
                      </a:ln>
                      <a:effectLst/>
                    </p:spPr>
                  </p:pic>
                </p:oleObj>
              </mc:Fallback>
            </mc:AlternateContent>
          </a:graphicData>
        </a:graphic>
      </p:graphicFrame>
      <p:pic>
        <p:nvPicPr>
          <p:cNvPr id="31751" name="Picture 7" descr="http://www.onlinejacc.org/content/accj/45/6/860/F1.large.jpg?width=800&amp;height=600&amp;carousel=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290" y="1215235"/>
            <a:ext cx="5954960" cy="51411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206" y="354842"/>
            <a:ext cx="5500048" cy="584775"/>
          </a:xfrm>
          <a:prstGeom prst="rect">
            <a:avLst/>
          </a:prstGeom>
          <a:noFill/>
          <a:ln>
            <a:solidFill>
              <a:srgbClr val="C00000"/>
            </a:solidFill>
          </a:ln>
        </p:spPr>
        <p:txBody>
          <a:bodyPr wrap="square" rtlCol="0">
            <a:spAutoFit/>
          </a:bodyPr>
          <a:lstStyle/>
          <a:p>
            <a:pPr algn="ctr"/>
            <a:r>
              <a:rPr lang="en-US" sz="3200" b="1" dirty="0" smtClean="0"/>
              <a:t>ARVD: Echo</a:t>
            </a:r>
            <a:endParaRPr lang="en-US" sz="3200" b="1" dirty="0"/>
          </a:p>
        </p:txBody>
      </p:sp>
    </p:spTree>
    <p:extLst>
      <p:ext uri="{BB962C8B-B14F-4D97-AF65-F5344CB8AC3E}">
        <p14:creationId xmlns:p14="http://schemas.microsoft.com/office/powerpoint/2010/main" val="795992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586</Words>
  <Application>Microsoft Office PowerPoint</Application>
  <PresentationFormat>Custom</PresentationFormat>
  <Paragraphs>105</Paragraphs>
  <Slides>33</Slides>
  <Notes>2</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Presentation</vt:lpstr>
      <vt:lpstr>ECGs…</vt:lpstr>
      <vt:lpstr>PowerPoint Presentation</vt:lpstr>
      <vt:lpstr>Young Male - Resuscitated Cardiac Arrest</vt:lpstr>
      <vt:lpstr>PowerPoint Presentation</vt:lpstr>
      <vt:lpstr>PowerPoint Presentation</vt:lpstr>
      <vt:lpstr>PowerPoint Presentation</vt:lpstr>
      <vt:lpstr>Osborn Wave</vt:lpstr>
      <vt:lpstr>PowerPoint Presentation</vt:lpstr>
      <vt:lpstr>ARVD- LBBB Morphology VT</vt:lpstr>
      <vt:lpstr>Brugada Syndrome</vt:lpstr>
      <vt:lpstr>J wave genesis: Action potential in normal and J wave syndrome</vt:lpstr>
      <vt:lpstr>Early Repolarization Syndromes</vt:lpstr>
      <vt:lpstr>Case Scenario 3:</vt:lpstr>
      <vt:lpstr>PowerPoint Presentation</vt:lpstr>
      <vt:lpstr>What is the Diagnosis?</vt:lpstr>
      <vt:lpstr>After Correction</vt:lpstr>
      <vt:lpstr>HYPERKALEMIA</vt:lpstr>
      <vt:lpstr>Hyperkalemia- Treatment</vt:lpstr>
      <vt:lpstr>ECG 1</vt:lpstr>
      <vt:lpstr>ECG 1: What is the Diagnosis?</vt:lpstr>
      <vt:lpstr>PowerPoint Presentation</vt:lpstr>
      <vt:lpstr>Post conversion</vt:lpstr>
      <vt:lpstr>PowerPoint Presentation</vt:lpstr>
      <vt:lpstr>ECG 2</vt:lpstr>
      <vt:lpstr>ECG 2:What is the Diagnosis?</vt:lpstr>
      <vt:lpstr>PowerPoint Presentation</vt:lpstr>
      <vt:lpstr>Post Conversion</vt:lpstr>
      <vt:lpstr>PowerPoint Presentation</vt:lpstr>
      <vt:lpstr>PowerPoint Presentation</vt:lpstr>
      <vt:lpstr>PowerPoint Presentation</vt:lpstr>
      <vt:lpstr>PowerPoint Presentation</vt:lpstr>
      <vt:lpstr>Case 1</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sharada sivaram kalavakolanu</dc:creator>
  <cp:lastModifiedBy>itd</cp:lastModifiedBy>
  <cp:revision>38</cp:revision>
  <dcterms:created xsi:type="dcterms:W3CDTF">2018-03-02T12:36:48Z</dcterms:created>
  <dcterms:modified xsi:type="dcterms:W3CDTF">2018-03-04T03:02:34Z</dcterms:modified>
</cp:coreProperties>
</file>